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3" r:id="rId2"/>
    <p:sldId id="258" r:id="rId3"/>
    <p:sldId id="259" r:id="rId4"/>
    <p:sldId id="267" r:id="rId5"/>
    <p:sldId id="265" r:id="rId6"/>
    <p:sldId id="266" r:id="rId7"/>
  </p:sldIdLst>
  <p:sldSz cx="12192000" cy="6858000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94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6789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354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7844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961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033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3927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049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262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1057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179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383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53533-6E60-4A47-B606-B19C8E01138D}" type="datetimeFigureOut">
              <a:rPr lang="he-IL" smtClean="0"/>
              <a:t>כ"ח/ניסן/תשפ"ו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42139-8884-4298-AECF-B552AA794C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520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יחידה חמישית</a:t>
            </a:r>
            <a:br>
              <a:rPr lang="he-IL" dirty="0"/>
            </a:br>
            <a:r>
              <a:rPr lang="he-IL" dirty="0" err="1"/>
              <a:t>תמ"ע</a:t>
            </a:r>
            <a:r>
              <a:rPr lang="he-IL" dirty="0"/>
              <a:t> – סוגי שגיאות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שירה בקל</a:t>
            </a:r>
          </a:p>
        </p:txBody>
      </p:sp>
      <p:grpSp>
        <p:nvGrpSpPr>
          <p:cNvPr id="18" name="קבוצה 17"/>
          <p:cNvGrpSpPr/>
          <p:nvPr/>
        </p:nvGrpSpPr>
        <p:grpSpPr>
          <a:xfrm>
            <a:off x="7695995" y="3823446"/>
            <a:ext cx="4083629" cy="2482391"/>
            <a:chOff x="1474489" y="3057937"/>
            <a:chExt cx="5798386" cy="3440642"/>
          </a:xfrm>
        </p:grpSpPr>
        <p:sp>
          <p:nvSpPr>
            <p:cNvPr id="4" name="מלבן 3"/>
            <p:cNvSpPr/>
            <p:nvPr/>
          </p:nvSpPr>
          <p:spPr>
            <a:xfrm>
              <a:off x="1838742" y="3590283"/>
              <a:ext cx="432048" cy="3611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800" dirty="0"/>
                <a:t>a2</a:t>
              </a:r>
              <a:endParaRPr lang="he-IL" sz="800" dirty="0"/>
            </a:p>
          </p:txBody>
        </p:sp>
        <p:cxnSp>
          <p:nvCxnSpPr>
            <p:cNvPr id="5" name="מחבר חץ ישר 4"/>
            <p:cNvCxnSpPr>
              <a:stCxn id="4" idx="3"/>
              <a:endCxn id="15" idx="1"/>
            </p:cNvCxnSpPr>
            <p:nvPr/>
          </p:nvCxnSpPr>
          <p:spPr>
            <a:xfrm flipV="1">
              <a:off x="2270790" y="3413024"/>
              <a:ext cx="893877" cy="3578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2342798" y="3106238"/>
              <a:ext cx="72008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/>
                <a:t>A</a:t>
              </a:r>
              <a:endParaRPr lang="he-IL" dirty="0"/>
            </a:p>
          </p:txBody>
        </p:sp>
        <p:sp>
          <p:nvSpPr>
            <p:cNvPr id="7" name="מלבן 6"/>
            <p:cNvSpPr/>
            <p:nvPr/>
          </p:nvSpPr>
          <p:spPr>
            <a:xfrm>
              <a:off x="5616691" y="5284855"/>
              <a:ext cx="1656184" cy="70966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>
                  <a:solidFill>
                    <a:srgbClr val="002060"/>
                  </a:solidFill>
                </a:rPr>
                <a:t>Z</a:t>
              </a:r>
              <a:endParaRPr lang="he-IL" dirty="0">
                <a:solidFill>
                  <a:srgbClr val="002060"/>
                </a:solidFill>
              </a:endParaRPr>
            </a:p>
          </p:txBody>
        </p:sp>
        <p:sp>
          <p:nvSpPr>
            <p:cNvPr id="8" name="מלבן 7"/>
            <p:cNvSpPr/>
            <p:nvPr/>
          </p:nvSpPr>
          <p:spPr>
            <a:xfrm>
              <a:off x="2160307" y="6137423"/>
              <a:ext cx="432048" cy="3611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800" dirty="0"/>
                <a:t>a3</a:t>
              </a:r>
              <a:endParaRPr lang="he-IL" sz="800" dirty="0"/>
            </a:p>
          </p:txBody>
        </p:sp>
        <p:cxnSp>
          <p:nvCxnSpPr>
            <p:cNvPr id="9" name="מחבר חץ ישר 8"/>
            <p:cNvCxnSpPr>
              <a:endCxn id="11" idx="1"/>
            </p:cNvCxnSpPr>
            <p:nvPr/>
          </p:nvCxnSpPr>
          <p:spPr>
            <a:xfrm flipV="1">
              <a:off x="2562848" y="5639690"/>
              <a:ext cx="1397659" cy="7173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405187" y="5606854"/>
              <a:ext cx="108012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/>
                <a:t>Z</a:t>
              </a:r>
              <a:endParaRPr lang="he-IL" dirty="0"/>
            </a:p>
          </p:txBody>
        </p:sp>
        <p:sp>
          <p:nvSpPr>
            <p:cNvPr id="11" name="מלבן 10"/>
            <p:cNvSpPr/>
            <p:nvPr/>
          </p:nvSpPr>
          <p:spPr>
            <a:xfrm>
              <a:off x="3960507" y="5284856"/>
              <a:ext cx="1656184" cy="7096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>
                  <a:solidFill>
                    <a:srgbClr val="002060"/>
                  </a:solidFill>
                </a:rPr>
                <a:t>A</a:t>
              </a:r>
              <a:endParaRPr lang="he-IL" dirty="0">
                <a:solidFill>
                  <a:srgbClr val="002060"/>
                </a:solidFill>
              </a:endParaRPr>
            </a:p>
          </p:txBody>
        </p:sp>
        <p:sp>
          <p:nvSpPr>
            <p:cNvPr id="12" name="מלבן 11"/>
            <p:cNvSpPr/>
            <p:nvPr/>
          </p:nvSpPr>
          <p:spPr>
            <a:xfrm>
              <a:off x="1474489" y="4428356"/>
              <a:ext cx="432048" cy="3611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800" dirty="0"/>
                <a:t>z1</a:t>
              </a:r>
              <a:endParaRPr lang="he-IL" sz="800" dirty="0"/>
            </a:p>
          </p:txBody>
        </p:sp>
        <p:cxnSp>
          <p:nvCxnSpPr>
            <p:cNvPr id="13" name="מחבר חץ ישר 12"/>
            <p:cNvCxnSpPr>
              <a:stCxn id="12" idx="3"/>
            </p:cNvCxnSpPr>
            <p:nvPr/>
          </p:nvCxnSpPr>
          <p:spPr>
            <a:xfrm flipV="1">
              <a:off x="1906537" y="4537993"/>
              <a:ext cx="2158911" cy="709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מלבן 13"/>
            <p:cNvSpPr/>
            <p:nvPr/>
          </p:nvSpPr>
          <p:spPr>
            <a:xfrm>
              <a:off x="4069412" y="4178652"/>
              <a:ext cx="1656184" cy="70966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>
                  <a:solidFill>
                    <a:srgbClr val="002060"/>
                  </a:solidFill>
                </a:rPr>
                <a:t>Z</a:t>
              </a:r>
              <a:endParaRPr lang="he-IL" dirty="0">
                <a:solidFill>
                  <a:srgbClr val="002060"/>
                </a:solidFill>
              </a:endParaRPr>
            </a:p>
          </p:txBody>
        </p:sp>
        <p:sp>
          <p:nvSpPr>
            <p:cNvPr id="15" name="מלבן 14"/>
            <p:cNvSpPr/>
            <p:nvPr/>
          </p:nvSpPr>
          <p:spPr>
            <a:xfrm>
              <a:off x="3164667" y="3058190"/>
              <a:ext cx="1656184" cy="70966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>
                  <a:solidFill>
                    <a:srgbClr val="002060"/>
                  </a:solidFill>
                </a:rPr>
                <a:t>A</a:t>
              </a:r>
              <a:endParaRPr lang="he-IL" dirty="0">
                <a:solidFill>
                  <a:srgbClr val="00206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78545" y="4223080"/>
              <a:ext cx="108012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/>
                <a:t>Z</a:t>
              </a:r>
              <a:endParaRPr lang="he-IL" dirty="0"/>
            </a:p>
          </p:txBody>
        </p:sp>
        <p:sp>
          <p:nvSpPr>
            <p:cNvPr id="17" name="מלבן 16"/>
            <p:cNvSpPr/>
            <p:nvPr/>
          </p:nvSpPr>
          <p:spPr>
            <a:xfrm>
              <a:off x="4820851" y="3057937"/>
              <a:ext cx="1656184" cy="70966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dirty="0">
                  <a:solidFill>
                    <a:srgbClr val="002060"/>
                  </a:solidFill>
                </a:rPr>
                <a:t>Z</a:t>
              </a:r>
              <a:endParaRPr lang="he-IL" dirty="0">
                <a:solidFill>
                  <a:srgbClr val="002060"/>
                </a:solidFill>
              </a:endParaRPr>
            </a:p>
          </p:txBody>
        </p:sp>
      </p:grpSp>
      <p:sp>
        <p:nvSpPr>
          <p:cNvPr id="19" name="מלבן מעוגל 18"/>
          <p:cNvSpPr/>
          <p:nvPr/>
        </p:nvSpPr>
        <p:spPr>
          <a:xfrm>
            <a:off x="1954471" y="1306514"/>
            <a:ext cx="630621" cy="4296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Z</a:t>
            </a:r>
            <a:endParaRPr lang="he-IL" dirty="0"/>
          </a:p>
        </p:txBody>
      </p:sp>
      <p:sp>
        <p:nvSpPr>
          <p:cNvPr id="20" name="מלבן מעוגל 19"/>
          <p:cNvSpPr/>
          <p:nvPr/>
        </p:nvSpPr>
        <p:spPr>
          <a:xfrm>
            <a:off x="1954471" y="2220585"/>
            <a:ext cx="630621" cy="4296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A</a:t>
            </a:r>
            <a:endParaRPr lang="he-IL" dirty="0"/>
          </a:p>
        </p:txBody>
      </p:sp>
      <p:sp>
        <p:nvSpPr>
          <p:cNvPr id="21" name="מלבן מעוגל 20"/>
          <p:cNvSpPr/>
          <p:nvPr/>
        </p:nvSpPr>
        <p:spPr>
          <a:xfrm>
            <a:off x="1954472" y="3147464"/>
            <a:ext cx="630621" cy="4296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E</a:t>
            </a:r>
            <a:endParaRPr lang="he-IL" dirty="0"/>
          </a:p>
        </p:txBody>
      </p:sp>
      <p:sp>
        <p:nvSpPr>
          <p:cNvPr id="22" name="מלבן מעוגל 21"/>
          <p:cNvSpPr/>
          <p:nvPr/>
        </p:nvSpPr>
        <p:spPr>
          <a:xfrm>
            <a:off x="1954473" y="4048727"/>
            <a:ext cx="630621" cy="4296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C</a:t>
            </a:r>
            <a:endParaRPr lang="he-IL" dirty="0"/>
          </a:p>
        </p:txBody>
      </p:sp>
      <p:sp>
        <p:nvSpPr>
          <p:cNvPr id="23" name="מלבן מעוגל 22"/>
          <p:cNvSpPr/>
          <p:nvPr/>
        </p:nvSpPr>
        <p:spPr>
          <a:xfrm>
            <a:off x="3080107" y="4949991"/>
            <a:ext cx="630621" cy="4296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D</a:t>
            </a:r>
            <a:endParaRPr lang="he-IL" dirty="0"/>
          </a:p>
        </p:txBody>
      </p:sp>
      <p:sp>
        <p:nvSpPr>
          <p:cNvPr id="24" name="מלבן מעוגל 23"/>
          <p:cNvSpPr/>
          <p:nvPr/>
        </p:nvSpPr>
        <p:spPr>
          <a:xfrm>
            <a:off x="1954474" y="4949990"/>
            <a:ext cx="630621" cy="4296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cxnSp>
        <p:nvCxnSpPr>
          <p:cNvPr id="25" name="מחבר חץ ישר 24"/>
          <p:cNvCxnSpPr>
            <a:stCxn id="20" idx="0"/>
            <a:endCxn id="19" idx="2"/>
          </p:cNvCxnSpPr>
          <p:nvPr/>
        </p:nvCxnSpPr>
        <p:spPr>
          <a:xfrm flipV="1">
            <a:off x="2269782" y="1736125"/>
            <a:ext cx="0" cy="4844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חץ ישר 25"/>
          <p:cNvCxnSpPr>
            <a:stCxn id="21" idx="0"/>
            <a:endCxn id="20" idx="2"/>
          </p:cNvCxnSpPr>
          <p:nvPr/>
        </p:nvCxnSpPr>
        <p:spPr>
          <a:xfrm flipH="1" flipV="1">
            <a:off x="2269782" y="2650196"/>
            <a:ext cx="1" cy="497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חץ ישר 26"/>
          <p:cNvCxnSpPr>
            <a:stCxn id="22" idx="0"/>
            <a:endCxn id="21" idx="2"/>
          </p:cNvCxnSpPr>
          <p:nvPr/>
        </p:nvCxnSpPr>
        <p:spPr>
          <a:xfrm flipH="1" flipV="1">
            <a:off x="2269783" y="3577075"/>
            <a:ext cx="1" cy="471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חץ ישר 27"/>
          <p:cNvCxnSpPr>
            <a:stCxn id="24" idx="0"/>
            <a:endCxn id="22" idx="2"/>
          </p:cNvCxnSpPr>
          <p:nvPr/>
        </p:nvCxnSpPr>
        <p:spPr>
          <a:xfrm flipH="1" flipV="1">
            <a:off x="2269784" y="4478338"/>
            <a:ext cx="1" cy="471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מחבר חץ ישר 28"/>
          <p:cNvCxnSpPr>
            <a:stCxn id="23" idx="0"/>
            <a:endCxn id="22" idx="2"/>
          </p:cNvCxnSpPr>
          <p:nvPr/>
        </p:nvCxnSpPr>
        <p:spPr>
          <a:xfrm flipH="1" flipV="1">
            <a:off x="2269784" y="4478338"/>
            <a:ext cx="1125634" cy="471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פיצוץ 1 29"/>
          <p:cNvSpPr/>
          <p:nvPr/>
        </p:nvSpPr>
        <p:spPr>
          <a:xfrm>
            <a:off x="8417859" y="566717"/>
            <a:ext cx="3299012" cy="1952365"/>
          </a:xfrm>
          <a:prstGeom prst="irregularSeal1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שגיאת הידור</a:t>
            </a:r>
            <a:br>
              <a:rPr lang="en-US" dirty="0"/>
            </a:br>
            <a:r>
              <a:rPr lang="en-US" dirty="0"/>
              <a:t>compilation error</a:t>
            </a:r>
            <a:endParaRPr lang="he-IL" dirty="0"/>
          </a:p>
        </p:txBody>
      </p:sp>
      <p:sp>
        <p:nvSpPr>
          <p:cNvPr id="42" name="פיצוץ 1 41"/>
          <p:cNvSpPr/>
          <p:nvPr/>
        </p:nvSpPr>
        <p:spPr>
          <a:xfrm>
            <a:off x="4081673" y="4478338"/>
            <a:ext cx="3299012" cy="1952365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שגיאת זמן ריצה</a:t>
            </a:r>
            <a:br>
              <a:rPr lang="en-US" dirty="0"/>
            </a:br>
            <a:r>
              <a:rPr lang="en-US" dirty="0"/>
              <a:t>runtime error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7275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27031" y="122346"/>
            <a:ext cx="8229600" cy="1143000"/>
          </a:xfrm>
        </p:spPr>
        <p:txBody>
          <a:bodyPr/>
          <a:lstStyle/>
          <a:p>
            <a:r>
              <a:rPr lang="he-IL" dirty="0"/>
              <a:t>סוגי שגיאות</a:t>
            </a:r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556753"/>
              </p:ext>
            </p:extLst>
          </p:nvPr>
        </p:nvGraphicFramePr>
        <p:xfrm>
          <a:off x="2063552" y="1052736"/>
          <a:ext cx="8229600" cy="543850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967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שגיאות</a:t>
                      </a:r>
                      <a:r>
                        <a:rPr lang="he-IL" baseline="0" dirty="0"/>
                        <a:t> הידור/קומפילציה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שגיאות זמן ריצה/</a:t>
                      </a:r>
                      <a:r>
                        <a:rPr lang="he-IL" baseline="0" dirty="0"/>
                        <a:t> </a:t>
                      </a:r>
                      <a:r>
                        <a:rPr lang="en-US" baseline="0" dirty="0" err="1"/>
                        <a:t>RunTime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133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הקומפיילר</a:t>
                      </a:r>
                      <a:r>
                        <a:rPr lang="he-IL" baseline="0" dirty="0"/>
                        <a:t> "טיפש" – מכיר רק את </a:t>
                      </a:r>
                      <a:r>
                        <a:rPr lang="he-IL" baseline="0" dirty="0">
                          <a:solidFill>
                            <a:srgbClr val="00B050"/>
                          </a:solidFill>
                        </a:rPr>
                        <a:t>טיפוסי ההפניות </a:t>
                      </a:r>
                      <a:r>
                        <a:rPr lang="he-IL" baseline="0" dirty="0"/>
                        <a:t>של העצמים (ואת היררכיית המחלקות)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המחשב "חכם" – מכיר את </a:t>
                      </a:r>
                      <a:r>
                        <a:rPr lang="he-IL" dirty="0">
                          <a:solidFill>
                            <a:srgbClr val="00B050"/>
                          </a:solidFill>
                        </a:rPr>
                        <a:t>הטיפוס הפיזי </a:t>
                      </a:r>
                      <a:r>
                        <a:rPr lang="he-IL" dirty="0" err="1"/>
                        <a:t>האמיתי</a:t>
                      </a:r>
                      <a:r>
                        <a:rPr lang="he-IL" dirty="0"/>
                        <a:t> של</a:t>
                      </a:r>
                      <a:r>
                        <a:rPr lang="he-IL" baseline="0" dirty="0"/>
                        <a:t> העצם בזיכרון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352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he-IL" dirty="0"/>
                        <a:t>כשמנסים לעשות המרה כלפי מטה באופן לא מפורש</a:t>
                      </a:r>
                      <a:br>
                        <a:rPr lang="en-US" dirty="0"/>
                      </a:br>
                      <a:r>
                        <a:rPr lang="he-IL" dirty="0">
                          <a:solidFill>
                            <a:srgbClr val="FF0000"/>
                          </a:solidFill>
                        </a:rPr>
                        <a:t>מופיע</a:t>
                      </a:r>
                      <a:r>
                        <a:rPr lang="he-IL" baseline="0" dirty="0">
                          <a:solidFill>
                            <a:srgbClr val="FF0000"/>
                          </a:solidFill>
                        </a:rPr>
                        <a:t> הרבה </a:t>
                      </a:r>
                      <a:r>
                        <a:rPr lang="he-IL" dirty="0">
                          <a:solidFill>
                            <a:srgbClr val="FF0000"/>
                          </a:solidFill>
                        </a:rPr>
                        <a:t>בבגרות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rtl="1"/>
                      <a:r>
                        <a:rPr lang="he-IL" dirty="0"/>
                        <a:t>רק במקרה יחיד (בהקשר של הורשה):</a:t>
                      </a:r>
                      <a:br>
                        <a:rPr lang="en-US" dirty="0"/>
                      </a:br>
                      <a:r>
                        <a:rPr lang="he-IL" dirty="0"/>
                        <a:t>לאחר שעשינו המרה מפורשת</a:t>
                      </a:r>
                      <a:r>
                        <a:rPr lang="he-IL" baseline="0" dirty="0"/>
                        <a:t> כלפי מטה שעברה קומפילציה, יכול להיות שבזמן ריצה האובייקט עצמו בזיכרון אינו מהטיפוס שהמרנו אליו</a:t>
                      </a:r>
                      <a:endParaRPr lang="he-IL" dirty="0"/>
                    </a:p>
                    <a:p>
                      <a:pPr rtl="1"/>
                      <a:r>
                        <a:rPr lang="he-IL" dirty="0"/>
                        <a:t>-לכן חשוב להשתמש באופרטור </a:t>
                      </a:r>
                      <a:r>
                        <a:rPr lang="en-US" dirty="0"/>
                        <a:t>is</a:t>
                      </a:r>
                      <a:endParaRPr lang="he-IL" dirty="0"/>
                    </a:p>
                    <a:p>
                      <a:pPr rtl="1"/>
                      <a:r>
                        <a:rPr lang="he-IL" dirty="0"/>
                        <a:t>-לכן</a:t>
                      </a:r>
                      <a:r>
                        <a:rPr lang="he-IL" baseline="0" dirty="0"/>
                        <a:t> אומרים שהמרה כלפי מטה "מסוכנת"</a:t>
                      </a:r>
                      <a:endParaRPr lang="he-IL" dirty="0"/>
                    </a:p>
                    <a:p>
                      <a:pPr rtl="1"/>
                      <a:r>
                        <a:rPr lang="he-IL" dirty="0"/>
                        <a:t>-לכן</a:t>
                      </a:r>
                      <a:r>
                        <a:rPr lang="he-IL" baseline="0" dirty="0"/>
                        <a:t> המרה כלפי מטה חייבת להיות מפורשת (בסוגריים) – זאת בעצם הצהרת כוונות מצד המתכנתת שהאחריות היא עליה והיא יודעת מה היא עושה </a:t>
                      </a:r>
                      <a:r>
                        <a:rPr lang="he-IL" baseline="0" dirty="0">
                          <a:sym typeface="Wingdings" panose="05000000000000000000" pitchFamily="2" charset="2"/>
                        </a:rPr>
                        <a:t>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2266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he-IL" dirty="0"/>
                        <a:t>כשמנסים לעשות</a:t>
                      </a:r>
                      <a:r>
                        <a:rPr lang="he-IL" baseline="0" dirty="0"/>
                        <a:t> המרה כלפי מטה/מעלה באופן מפורש אבל אין מסלול בעץ ההורשה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2363"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e-IL" baseline="0" dirty="0"/>
                        <a:t>כשמנסים להפעיל פעולה על הפנייה שבמחלקתה או באחד האבות הקדמונים שלה הפעולה אינה מוגדרת</a:t>
                      </a:r>
                      <a:br>
                        <a:rPr lang="en-US" baseline="0" dirty="0"/>
                      </a:br>
                      <a:r>
                        <a:rPr lang="he-IL" baseline="0" dirty="0"/>
                        <a:t>(כדי לתקן יש צורך בהמרה כלפי מטה לטיפוס שבו הפעולה מוגדרת, אבל עדיין אפשר לעוף בזמן ריצה)</a:t>
                      </a:r>
                      <a:br>
                        <a:rPr lang="en-US" baseline="0" dirty="0"/>
                      </a:br>
                      <a:r>
                        <a:rPr lang="he-IL" baseline="0" dirty="0">
                          <a:solidFill>
                            <a:srgbClr val="FF0000"/>
                          </a:solidFill>
                        </a:rPr>
                        <a:t>מופיע הרבה בבגרות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5DABFFF-84DB-4063-B341-283851EC58A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844566" y="605005"/>
            <a:ext cx="4893878" cy="365125"/>
          </a:xfrm>
          <a:prstGeom prst="rect">
            <a:avLst/>
          </a:prstGeom>
        </p:spPr>
        <p:txBody>
          <a:bodyPr/>
          <a:lstStyle/>
          <a:p>
            <a:r>
              <a:rPr lang="he-IL" dirty="0"/>
              <a:t>פותח ונערך ע"י שירה בקל </a:t>
            </a:r>
            <a:r>
              <a:rPr lang="en-US" dirty="0"/>
              <a:t>shira.bakal@gmail.com</a:t>
            </a:r>
          </a:p>
        </p:txBody>
      </p:sp>
    </p:spTree>
    <p:extLst>
      <p:ext uri="{BB962C8B-B14F-4D97-AF65-F5344CB8AC3E}">
        <p14:creationId xmlns:p14="http://schemas.microsoft.com/office/powerpoint/2010/main" val="75954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מלבן מעוגל 14"/>
          <p:cNvSpPr/>
          <p:nvPr/>
        </p:nvSpPr>
        <p:spPr>
          <a:xfrm>
            <a:off x="6096000" y="766273"/>
            <a:ext cx="1368152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בודקים המרה או </a:t>
            </a:r>
            <a:br>
              <a:rPr lang="en-US" sz="1400">
                <a:solidFill>
                  <a:schemeClr val="tx1"/>
                </a:solidFill>
              </a:rPr>
            </a:br>
            <a:r>
              <a:rPr lang="he-IL" sz="1400" dirty="0">
                <a:solidFill>
                  <a:schemeClr val="tx1"/>
                </a:solidFill>
              </a:rPr>
              <a:t>זימון פעולה?*</a:t>
            </a:r>
          </a:p>
        </p:txBody>
      </p:sp>
      <p:sp>
        <p:nvSpPr>
          <p:cNvPr id="16" name="מלבן מעוגל 15"/>
          <p:cNvSpPr/>
          <p:nvPr/>
        </p:nvSpPr>
        <p:spPr>
          <a:xfrm>
            <a:off x="4007768" y="1700636"/>
            <a:ext cx="1368152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מתבצעת המרה מפורשת?</a:t>
            </a:r>
          </a:p>
        </p:txBody>
      </p:sp>
      <p:sp>
        <p:nvSpPr>
          <p:cNvPr id="17" name="מלבן מעוגל 16"/>
          <p:cNvSpPr/>
          <p:nvPr/>
        </p:nvSpPr>
        <p:spPr>
          <a:xfrm>
            <a:off x="2122115" y="2876526"/>
            <a:ext cx="1800199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a=b</a:t>
            </a:r>
            <a:r>
              <a:rPr lang="he-IL" sz="1400" dirty="0">
                <a:solidFill>
                  <a:schemeClr val="tx1"/>
                </a:solidFill>
              </a:rPr>
              <a:t> או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  a = new B()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קראו מימין לשמאל: האם </a:t>
            </a:r>
            <a:r>
              <a:rPr lang="en-US" sz="1400" dirty="0">
                <a:solidFill>
                  <a:schemeClr val="tx1"/>
                </a:solidFill>
              </a:rPr>
              <a:t>B</a:t>
            </a:r>
            <a:r>
              <a:rPr lang="he-IL" sz="1400" dirty="0">
                <a:solidFill>
                  <a:schemeClr val="tx1"/>
                </a:solidFill>
              </a:rPr>
              <a:t> יורש/הוא מ-</a:t>
            </a:r>
            <a:r>
              <a:rPr lang="en-US" sz="1400" dirty="0">
                <a:solidFill>
                  <a:schemeClr val="tx1"/>
                </a:solidFill>
              </a:rPr>
              <a:t>A</a:t>
            </a:r>
            <a:r>
              <a:rPr lang="he-IL" sz="1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8" name="מלבן מעוגל 17"/>
          <p:cNvSpPr/>
          <p:nvPr/>
        </p:nvSpPr>
        <p:spPr>
          <a:xfrm>
            <a:off x="1237061" y="4049964"/>
            <a:ext cx="1152128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i="1" dirty="0">
                <a:solidFill>
                  <a:schemeClr val="tx1"/>
                </a:solidFill>
              </a:rPr>
              <a:t>שגיאת קומפילציה</a:t>
            </a:r>
          </a:p>
        </p:txBody>
      </p:sp>
      <p:sp>
        <p:nvSpPr>
          <p:cNvPr id="19" name="מלבן מעוגל 18"/>
          <p:cNvSpPr/>
          <p:nvPr/>
        </p:nvSpPr>
        <p:spPr>
          <a:xfrm>
            <a:off x="3719736" y="4013165"/>
            <a:ext cx="936104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תקין</a:t>
            </a:r>
          </a:p>
        </p:txBody>
      </p:sp>
      <p:sp>
        <p:nvSpPr>
          <p:cNvPr id="20" name="מלבן מעוגל 19"/>
          <p:cNvSpPr/>
          <p:nvPr/>
        </p:nvSpPr>
        <p:spPr>
          <a:xfrm>
            <a:off x="5447928" y="2876526"/>
            <a:ext cx="1368152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יש מסלול בעץ ההורשה</a:t>
            </a:r>
          </a:p>
        </p:txBody>
      </p:sp>
      <p:sp>
        <p:nvSpPr>
          <p:cNvPr id="21" name="מלבן מעוגל 20"/>
          <p:cNvSpPr/>
          <p:nvPr/>
        </p:nvSpPr>
        <p:spPr>
          <a:xfrm>
            <a:off x="4727848" y="4013165"/>
            <a:ext cx="1116124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i="1" dirty="0">
                <a:solidFill>
                  <a:schemeClr val="tx1"/>
                </a:solidFill>
              </a:rPr>
              <a:t>שגיאת קומפילציה</a:t>
            </a:r>
          </a:p>
        </p:txBody>
      </p:sp>
      <p:sp>
        <p:nvSpPr>
          <p:cNvPr id="23" name="מלבן מעוגל 22"/>
          <p:cNvSpPr/>
          <p:nvPr/>
        </p:nvSpPr>
        <p:spPr>
          <a:xfrm>
            <a:off x="7896200" y="1740617"/>
            <a:ext cx="2067244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הפעולה קיימת בטיפוס (שאליו ממירים) או באחד האבות שלו?</a:t>
            </a:r>
          </a:p>
        </p:txBody>
      </p:sp>
      <p:sp>
        <p:nvSpPr>
          <p:cNvPr id="24" name="מלבן מעוגל 23"/>
          <p:cNvSpPr/>
          <p:nvPr/>
        </p:nvSpPr>
        <p:spPr>
          <a:xfrm>
            <a:off x="7179408" y="2885418"/>
            <a:ext cx="1044116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i="1" dirty="0">
                <a:solidFill>
                  <a:schemeClr val="tx1"/>
                </a:solidFill>
              </a:rPr>
              <a:t>שגיאת קומפילציה</a:t>
            </a:r>
          </a:p>
        </p:txBody>
      </p:sp>
      <p:sp>
        <p:nvSpPr>
          <p:cNvPr id="25" name="מלבן מעוגל 24"/>
          <p:cNvSpPr/>
          <p:nvPr/>
        </p:nvSpPr>
        <p:spPr>
          <a:xfrm>
            <a:off x="9624392" y="2890509"/>
            <a:ext cx="936104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תקין</a:t>
            </a:r>
          </a:p>
        </p:txBody>
      </p:sp>
      <p:cxnSp>
        <p:nvCxnSpPr>
          <p:cNvPr id="30" name="מחבר מרפקי 29"/>
          <p:cNvCxnSpPr>
            <a:endCxn id="23" idx="0"/>
          </p:cNvCxnSpPr>
          <p:nvPr/>
        </p:nvCxnSpPr>
        <p:spPr>
          <a:xfrm>
            <a:off x="7464152" y="1160577"/>
            <a:ext cx="1465670" cy="58004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מרפקי 31"/>
          <p:cNvCxnSpPr>
            <a:endCxn id="16" idx="0"/>
          </p:cNvCxnSpPr>
          <p:nvPr/>
        </p:nvCxnSpPr>
        <p:spPr>
          <a:xfrm rot="10800000" flipV="1">
            <a:off x="4691844" y="1160576"/>
            <a:ext cx="1404156" cy="5400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מרפקי 33"/>
          <p:cNvCxnSpPr>
            <a:stCxn id="23" idx="1"/>
            <a:endCxn id="24" idx="0"/>
          </p:cNvCxnSpPr>
          <p:nvPr/>
        </p:nvCxnSpPr>
        <p:spPr>
          <a:xfrm rot="10800000" flipV="1">
            <a:off x="7701466" y="2136661"/>
            <a:ext cx="194734" cy="74875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מחבר מרפקי 35"/>
          <p:cNvCxnSpPr>
            <a:stCxn id="23" idx="3"/>
          </p:cNvCxnSpPr>
          <p:nvPr/>
        </p:nvCxnSpPr>
        <p:spPr>
          <a:xfrm>
            <a:off x="9963444" y="2136662"/>
            <a:ext cx="129000" cy="74875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מרפקי 37"/>
          <p:cNvCxnSpPr>
            <a:stCxn id="16" idx="3"/>
            <a:endCxn id="20" idx="0"/>
          </p:cNvCxnSpPr>
          <p:nvPr/>
        </p:nvCxnSpPr>
        <p:spPr>
          <a:xfrm>
            <a:off x="5375920" y="2096680"/>
            <a:ext cx="756084" cy="77984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מרפקי 39"/>
          <p:cNvCxnSpPr>
            <a:stCxn id="16" idx="1"/>
            <a:endCxn id="17" idx="0"/>
          </p:cNvCxnSpPr>
          <p:nvPr/>
        </p:nvCxnSpPr>
        <p:spPr>
          <a:xfrm rot="10800000" flipV="1">
            <a:off x="3022216" y="2096680"/>
            <a:ext cx="985553" cy="77984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מרפקי 43"/>
          <p:cNvCxnSpPr>
            <a:stCxn id="20" idx="1"/>
            <a:endCxn id="21" idx="0"/>
          </p:cNvCxnSpPr>
          <p:nvPr/>
        </p:nvCxnSpPr>
        <p:spPr>
          <a:xfrm rot="10800000" flipV="1">
            <a:off x="5285910" y="3272570"/>
            <a:ext cx="162018" cy="74059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מרפקי 45"/>
          <p:cNvCxnSpPr>
            <a:stCxn id="17" idx="3"/>
            <a:endCxn id="19" idx="0"/>
          </p:cNvCxnSpPr>
          <p:nvPr/>
        </p:nvCxnSpPr>
        <p:spPr>
          <a:xfrm>
            <a:off x="3922314" y="3272570"/>
            <a:ext cx="265474" cy="74059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מרפקי 47"/>
          <p:cNvCxnSpPr>
            <a:stCxn id="17" idx="1"/>
            <a:endCxn id="18" idx="0"/>
          </p:cNvCxnSpPr>
          <p:nvPr/>
        </p:nvCxnSpPr>
        <p:spPr>
          <a:xfrm rot="10800000" flipV="1">
            <a:off x="1813125" y="3272570"/>
            <a:ext cx="308990" cy="77739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449437" y="838281"/>
            <a:ext cx="138286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dirty="0"/>
              <a:t>זימון פעולה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36060" y="2912130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775066" y="2903238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261782" y="1715106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906151" y="1735516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59896" y="838281"/>
            <a:ext cx="9361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המרה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434168" y="1759019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976891" y="2921717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622058" y="2923505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503712" y="1740617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415479" y="2005059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(ניסיון המרה כלפי מעלה)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343472" y="6402814"/>
            <a:ext cx="9289032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* אם יש גם המרה וגם זימון פעולה על הטיפוס המומר, נבדוק קודם את ההמרה ורק לאחר מכן את זימון הפעולה</a:t>
            </a:r>
          </a:p>
        </p:txBody>
      </p:sp>
      <p:sp>
        <p:nvSpPr>
          <p:cNvPr id="72" name="מלבן 71"/>
          <p:cNvSpPr/>
          <p:nvPr/>
        </p:nvSpPr>
        <p:spPr>
          <a:xfrm>
            <a:off x="5661824" y="-34196"/>
            <a:ext cx="50345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600" dirty="0"/>
              <a:t>הקומפיילר "טיפש" – מכיר רק את </a:t>
            </a:r>
            <a:r>
              <a:rPr lang="he-IL" sz="1600" dirty="0">
                <a:solidFill>
                  <a:srgbClr val="00B050"/>
                </a:solidFill>
              </a:rPr>
              <a:t>טיפוסי ההפניות </a:t>
            </a:r>
            <a:r>
              <a:rPr lang="he-IL" sz="1600" dirty="0"/>
              <a:t>של העצמים</a:t>
            </a:r>
          </a:p>
        </p:txBody>
      </p:sp>
      <p:sp>
        <p:nvSpPr>
          <p:cNvPr id="73" name="מלבן 72"/>
          <p:cNvSpPr/>
          <p:nvPr/>
        </p:nvSpPr>
        <p:spPr>
          <a:xfrm>
            <a:off x="1773393" y="209333"/>
            <a:ext cx="89077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600" dirty="0"/>
              <a:t>המחשב "חכם" – מכיר את </a:t>
            </a:r>
            <a:r>
              <a:rPr lang="he-IL" sz="1600" dirty="0">
                <a:solidFill>
                  <a:srgbClr val="00B050"/>
                </a:solidFill>
              </a:rPr>
              <a:t>הטיפוס הפיזי </a:t>
            </a:r>
            <a:r>
              <a:rPr lang="he-IL" sz="1600" dirty="0" err="1"/>
              <a:t>האמיתי</a:t>
            </a:r>
            <a:r>
              <a:rPr lang="he-IL" sz="1600" dirty="0"/>
              <a:t> של העצם בזיכרון</a:t>
            </a:r>
          </a:p>
        </p:txBody>
      </p:sp>
      <p:sp>
        <p:nvSpPr>
          <p:cNvPr id="76" name="מלבן מעוגל 75"/>
          <p:cNvSpPr/>
          <p:nvPr/>
        </p:nvSpPr>
        <p:spPr>
          <a:xfrm>
            <a:off x="6384032" y="4040896"/>
            <a:ext cx="1368152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>
                <a:solidFill>
                  <a:schemeClr val="tx1"/>
                </a:solidFill>
              </a:rPr>
              <a:t>האם ההמרה </a:t>
            </a:r>
            <a:r>
              <a:rPr lang="he-IL" sz="1400" dirty="0">
                <a:solidFill>
                  <a:schemeClr val="tx1"/>
                </a:solidFill>
              </a:rPr>
              <a:t>כלפי מטה?</a:t>
            </a:r>
          </a:p>
        </p:txBody>
      </p:sp>
      <p:sp>
        <p:nvSpPr>
          <p:cNvPr id="77" name="מלבן מעוגל 76"/>
          <p:cNvSpPr/>
          <p:nvPr/>
        </p:nvSpPr>
        <p:spPr>
          <a:xfrm>
            <a:off x="5617323" y="5042351"/>
            <a:ext cx="936104" cy="60424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תקין</a:t>
            </a:r>
          </a:p>
        </p:txBody>
      </p:sp>
      <p:sp>
        <p:nvSpPr>
          <p:cNvPr id="78" name="מלבן מעוגל 77"/>
          <p:cNvSpPr/>
          <p:nvPr/>
        </p:nvSpPr>
        <p:spPr>
          <a:xfrm>
            <a:off x="7629458" y="4862552"/>
            <a:ext cx="1850918" cy="92802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הטיפוס בזיכרון הוא באמת מהטיפוס שאליו ממירים?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he-IL" sz="1400" dirty="0">
                <a:solidFill>
                  <a:schemeClr val="tx1"/>
                </a:solidFill>
              </a:rPr>
              <a:t>(או יורש ממנו)</a:t>
            </a:r>
          </a:p>
        </p:txBody>
      </p:sp>
      <p:sp>
        <p:nvSpPr>
          <p:cNvPr id="89" name="מלבן מעוגל 88"/>
          <p:cNvSpPr/>
          <p:nvPr/>
        </p:nvSpPr>
        <p:spPr>
          <a:xfrm>
            <a:off x="6657350" y="5798582"/>
            <a:ext cx="950818" cy="6042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i="1" dirty="0">
                <a:solidFill>
                  <a:schemeClr val="tx1"/>
                </a:solidFill>
              </a:rPr>
              <a:t>שגיאת זמן ריצה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951984" y="4069349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608168" y="4069349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176120" y="4984866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336360" y="5003884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cxnSp>
        <p:nvCxnSpPr>
          <p:cNvPr id="123" name="מחבר מרפקי 122"/>
          <p:cNvCxnSpPr>
            <a:stCxn id="76" idx="1"/>
            <a:endCxn id="77" idx="0"/>
          </p:cNvCxnSpPr>
          <p:nvPr/>
        </p:nvCxnSpPr>
        <p:spPr>
          <a:xfrm rot="10800000" flipV="1">
            <a:off x="6085377" y="4400936"/>
            <a:ext cx="298657" cy="64141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מחבר מרפקי 124"/>
          <p:cNvCxnSpPr>
            <a:stCxn id="76" idx="3"/>
            <a:endCxn id="78" idx="0"/>
          </p:cNvCxnSpPr>
          <p:nvPr/>
        </p:nvCxnSpPr>
        <p:spPr>
          <a:xfrm>
            <a:off x="7752185" y="4400937"/>
            <a:ext cx="802733" cy="46161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5591945" y="4366674"/>
            <a:ext cx="86409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/>
              <a:t>(כלפי מעלה)</a:t>
            </a:r>
          </a:p>
        </p:txBody>
      </p:sp>
      <p:cxnSp>
        <p:nvCxnSpPr>
          <p:cNvPr id="128" name="מחבר מרפקי 127"/>
          <p:cNvCxnSpPr>
            <a:stCxn id="20" idx="3"/>
            <a:endCxn id="76" idx="0"/>
          </p:cNvCxnSpPr>
          <p:nvPr/>
        </p:nvCxnSpPr>
        <p:spPr>
          <a:xfrm>
            <a:off x="6816080" y="3272570"/>
            <a:ext cx="252028" cy="76832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מלבן מעוגל 129"/>
          <p:cNvSpPr/>
          <p:nvPr/>
        </p:nvSpPr>
        <p:spPr>
          <a:xfrm>
            <a:off x="9552384" y="5812987"/>
            <a:ext cx="936104" cy="60424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תקין</a:t>
            </a:r>
          </a:p>
        </p:txBody>
      </p:sp>
      <p:cxnSp>
        <p:nvCxnSpPr>
          <p:cNvPr id="133" name="מחבר מרפקי 132"/>
          <p:cNvCxnSpPr>
            <a:stCxn id="78" idx="3"/>
            <a:endCxn id="130" idx="0"/>
          </p:cNvCxnSpPr>
          <p:nvPr/>
        </p:nvCxnSpPr>
        <p:spPr>
          <a:xfrm>
            <a:off x="9480376" y="5326564"/>
            <a:ext cx="540060" cy="48642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מחבר מרפקי 134"/>
          <p:cNvCxnSpPr>
            <a:stCxn id="78" idx="1"/>
            <a:endCxn id="89" idx="0"/>
          </p:cNvCxnSpPr>
          <p:nvPr/>
        </p:nvCxnSpPr>
        <p:spPr>
          <a:xfrm rot="10800000" flipV="1">
            <a:off x="7132761" y="5326563"/>
            <a:ext cx="496699" cy="47201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991544" y="188641"/>
            <a:ext cx="720080" cy="38309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A</a:t>
            </a:r>
            <a:endParaRPr lang="he-IL" dirty="0">
              <a:solidFill>
                <a:srgbClr val="7030A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991544" y="835144"/>
            <a:ext cx="720080" cy="3830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B</a:t>
            </a:r>
            <a:endParaRPr lang="he-IL" dirty="0">
              <a:solidFill>
                <a:srgbClr val="C00000"/>
              </a:solidFill>
            </a:endParaRPr>
          </a:p>
        </p:txBody>
      </p:sp>
      <p:cxnSp>
        <p:nvCxnSpPr>
          <p:cNvPr id="5" name="מחבר חץ ישר 4"/>
          <p:cNvCxnSpPr>
            <a:stCxn id="63" idx="0"/>
            <a:endCxn id="3" idx="2"/>
          </p:cNvCxnSpPr>
          <p:nvPr/>
        </p:nvCxnSpPr>
        <p:spPr>
          <a:xfrm flipV="1">
            <a:off x="2351584" y="571735"/>
            <a:ext cx="0" cy="263408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35561" y="1239694"/>
            <a:ext cx="64807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A </a:t>
            </a:r>
            <a:r>
              <a:rPr lang="en-US" dirty="0" err="1"/>
              <a:t>a</a:t>
            </a:r>
            <a:r>
              <a:rPr lang="en-US" dirty="0"/>
              <a:t>; B </a:t>
            </a:r>
            <a:r>
              <a:rPr lang="en-US" dirty="0" err="1"/>
              <a:t>b</a:t>
            </a:r>
            <a:r>
              <a:rPr lang="en-US" dirty="0"/>
              <a:t>;</a:t>
            </a:r>
            <a:endParaRPr lang="he-IL" dirty="0"/>
          </a:p>
        </p:txBody>
      </p:sp>
      <p:sp>
        <p:nvSpPr>
          <p:cNvPr id="64" name="Footer Placeholder 3">
            <a:extLst>
              <a:ext uri="{FF2B5EF4-FFF2-40B4-BE49-F238E27FC236}">
                <a16:creationId xmlns:a16="http://schemas.microsoft.com/office/drawing/2014/main" id="{D5DABFFF-84DB-4063-B341-283851EC58A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826" y="5222800"/>
            <a:ext cx="3296761" cy="365125"/>
          </a:xfrm>
          <a:prstGeom prst="rect">
            <a:avLst/>
          </a:prstGeom>
        </p:spPr>
        <p:txBody>
          <a:bodyPr/>
          <a:lstStyle/>
          <a:p>
            <a:r>
              <a:rPr lang="he-IL" dirty="0"/>
              <a:t>פותח ונערך ע"י שירה בקל </a:t>
            </a:r>
            <a:r>
              <a:rPr lang="en-US" dirty="0"/>
              <a:t>shira.bakal@gmail.com</a:t>
            </a:r>
          </a:p>
        </p:txBody>
      </p:sp>
      <p:sp>
        <p:nvSpPr>
          <p:cNvPr id="65" name="מלבן 64"/>
          <p:cNvSpPr/>
          <p:nvPr/>
        </p:nvSpPr>
        <p:spPr>
          <a:xfrm>
            <a:off x="1764207" y="440556"/>
            <a:ext cx="89077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600" dirty="0"/>
              <a:t>קודם בודקים קומפילציה ורק לאחר מכן זמן ריצה</a:t>
            </a:r>
          </a:p>
        </p:txBody>
      </p:sp>
      <p:sp>
        <p:nvSpPr>
          <p:cNvPr id="2" name="משולש שווה-שוקיים 1">
            <a:extLst>
              <a:ext uri="{FF2B5EF4-FFF2-40B4-BE49-F238E27FC236}">
                <a16:creationId xmlns:a16="http://schemas.microsoft.com/office/drawing/2014/main" id="{3E528DB7-BBE7-7475-AC36-BCD6891AF647}"/>
              </a:ext>
            </a:extLst>
          </p:cNvPr>
          <p:cNvSpPr/>
          <p:nvPr/>
        </p:nvSpPr>
        <p:spPr>
          <a:xfrm>
            <a:off x="2286248" y="582902"/>
            <a:ext cx="126756" cy="67448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57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80D81-8C46-263D-1E55-0705F1588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מלבן מעוגל 14">
            <a:extLst>
              <a:ext uri="{FF2B5EF4-FFF2-40B4-BE49-F238E27FC236}">
                <a16:creationId xmlns:a16="http://schemas.microsoft.com/office/drawing/2014/main" id="{7DE455CC-9806-8817-F459-407C522D3B9E}"/>
              </a:ext>
            </a:extLst>
          </p:cNvPr>
          <p:cNvSpPr/>
          <p:nvPr/>
        </p:nvSpPr>
        <p:spPr>
          <a:xfrm>
            <a:off x="6096000" y="766273"/>
            <a:ext cx="1368152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בודקים המרה או </a:t>
            </a:r>
            <a:br>
              <a:rPr lang="en-US" sz="1400">
                <a:solidFill>
                  <a:schemeClr val="tx1"/>
                </a:solidFill>
              </a:rPr>
            </a:br>
            <a:r>
              <a:rPr lang="he-IL" sz="1400" dirty="0">
                <a:solidFill>
                  <a:schemeClr val="tx1"/>
                </a:solidFill>
              </a:rPr>
              <a:t>זימון פעולה?*</a:t>
            </a:r>
          </a:p>
        </p:txBody>
      </p:sp>
      <p:sp>
        <p:nvSpPr>
          <p:cNvPr id="16" name="מלבן מעוגל 15">
            <a:extLst>
              <a:ext uri="{FF2B5EF4-FFF2-40B4-BE49-F238E27FC236}">
                <a16:creationId xmlns:a16="http://schemas.microsoft.com/office/drawing/2014/main" id="{E7DB2DEF-022C-F85D-BB35-7853620F5400}"/>
              </a:ext>
            </a:extLst>
          </p:cNvPr>
          <p:cNvSpPr/>
          <p:nvPr/>
        </p:nvSpPr>
        <p:spPr>
          <a:xfrm>
            <a:off x="4007768" y="1700636"/>
            <a:ext cx="1368152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מתבצעת המרה מפורשת?</a:t>
            </a:r>
          </a:p>
        </p:txBody>
      </p:sp>
      <p:sp>
        <p:nvSpPr>
          <p:cNvPr id="17" name="מלבן מעוגל 16">
            <a:extLst>
              <a:ext uri="{FF2B5EF4-FFF2-40B4-BE49-F238E27FC236}">
                <a16:creationId xmlns:a16="http://schemas.microsoft.com/office/drawing/2014/main" id="{28EB5FA7-13E6-ABCE-2633-F8C776EC2F8F}"/>
              </a:ext>
            </a:extLst>
          </p:cNvPr>
          <p:cNvSpPr/>
          <p:nvPr/>
        </p:nvSpPr>
        <p:spPr>
          <a:xfrm>
            <a:off x="2122115" y="2876526"/>
            <a:ext cx="1800199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a=b</a:t>
            </a:r>
            <a:r>
              <a:rPr lang="he-IL" sz="1400" dirty="0">
                <a:solidFill>
                  <a:schemeClr val="tx1"/>
                </a:solidFill>
              </a:rPr>
              <a:t> או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  a = new B()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קראו מימין לשמאל: האם </a:t>
            </a:r>
            <a:r>
              <a:rPr lang="en-US" sz="1400" dirty="0">
                <a:solidFill>
                  <a:schemeClr val="tx1"/>
                </a:solidFill>
              </a:rPr>
              <a:t>B</a:t>
            </a:r>
            <a:r>
              <a:rPr lang="he-IL" sz="1400" dirty="0">
                <a:solidFill>
                  <a:schemeClr val="tx1"/>
                </a:solidFill>
              </a:rPr>
              <a:t> יורש/הוא מ-</a:t>
            </a:r>
            <a:r>
              <a:rPr lang="en-US" sz="1400" dirty="0">
                <a:solidFill>
                  <a:schemeClr val="tx1"/>
                </a:solidFill>
              </a:rPr>
              <a:t>A</a:t>
            </a:r>
            <a:r>
              <a:rPr lang="he-IL" sz="1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8" name="מלבן מעוגל 17">
            <a:extLst>
              <a:ext uri="{FF2B5EF4-FFF2-40B4-BE49-F238E27FC236}">
                <a16:creationId xmlns:a16="http://schemas.microsoft.com/office/drawing/2014/main" id="{678D7576-4A72-C072-E017-6DC8FCA235F1}"/>
              </a:ext>
            </a:extLst>
          </p:cNvPr>
          <p:cNvSpPr/>
          <p:nvPr/>
        </p:nvSpPr>
        <p:spPr>
          <a:xfrm>
            <a:off x="1237061" y="4049964"/>
            <a:ext cx="1152128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i="1" dirty="0">
                <a:solidFill>
                  <a:schemeClr val="tx1"/>
                </a:solidFill>
              </a:rPr>
              <a:t>שגיאת קומפילציה</a:t>
            </a:r>
          </a:p>
        </p:txBody>
      </p:sp>
      <p:sp>
        <p:nvSpPr>
          <p:cNvPr id="19" name="מלבן מעוגל 18">
            <a:extLst>
              <a:ext uri="{FF2B5EF4-FFF2-40B4-BE49-F238E27FC236}">
                <a16:creationId xmlns:a16="http://schemas.microsoft.com/office/drawing/2014/main" id="{ED7A361E-75BB-215D-8BBB-B764AB237AD5}"/>
              </a:ext>
            </a:extLst>
          </p:cNvPr>
          <p:cNvSpPr/>
          <p:nvPr/>
        </p:nvSpPr>
        <p:spPr>
          <a:xfrm>
            <a:off x="3719736" y="4013165"/>
            <a:ext cx="936104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תקין</a:t>
            </a:r>
          </a:p>
        </p:txBody>
      </p:sp>
      <p:sp>
        <p:nvSpPr>
          <p:cNvPr id="20" name="מלבן מעוגל 19">
            <a:extLst>
              <a:ext uri="{FF2B5EF4-FFF2-40B4-BE49-F238E27FC236}">
                <a16:creationId xmlns:a16="http://schemas.microsoft.com/office/drawing/2014/main" id="{46A37A6B-72BA-64C9-CFCA-116F41087CEC}"/>
              </a:ext>
            </a:extLst>
          </p:cNvPr>
          <p:cNvSpPr/>
          <p:nvPr/>
        </p:nvSpPr>
        <p:spPr>
          <a:xfrm>
            <a:off x="5447928" y="2876526"/>
            <a:ext cx="1368152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יש מסלול בעץ ההורשה</a:t>
            </a:r>
          </a:p>
        </p:txBody>
      </p:sp>
      <p:sp>
        <p:nvSpPr>
          <p:cNvPr id="21" name="מלבן מעוגל 20">
            <a:extLst>
              <a:ext uri="{FF2B5EF4-FFF2-40B4-BE49-F238E27FC236}">
                <a16:creationId xmlns:a16="http://schemas.microsoft.com/office/drawing/2014/main" id="{30A3BD14-30AD-2AE0-FE07-38C5B6F64D3D}"/>
              </a:ext>
            </a:extLst>
          </p:cNvPr>
          <p:cNvSpPr/>
          <p:nvPr/>
        </p:nvSpPr>
        <p:spPr>
          <a:xfrm>
            <a:off x="4727848" y="4013165"/>
            <a:ext cx="1116124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i="1" dirty="0">
                <a:solidFill>
                  <a:schemeClr val="tx1"/>
                </a:solidFill>
              </a:rPr>
              <a:t>שגיאת קומפילציה</a:t>
            </a:r>
          </a:p>
        </p:txBody>
      </p:sp>
      <p:sp>
        <p:nvSpPr>
          <p:cNvPr id="23" name="מלבן מעוגל 22">
            <a:extLst>
              <a:ext uri="{FF2B5EF4-FFF2-40B4-BE49-F238E27FC236}">
                <a16:creationId xmlns:a16="http://schemas.microsoft.com/office/drawing/2014/main" id="{F1529E8E-D317-FECB-1015-DCBA18DEA948}"/>
              </a:ext>
            </a:extLst>
          </p:cNvPr>
          <p:cNvSpPr/>
          <p:nvPr/>
        </p:nvSpPr>
        <p:spPr>
          <a:xfrm>
            <a:off x="7896200" y="1740617"/>
            <a:ext cx="2067244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הפעולה קיימת בטיפוס (שאליו ממירים) או באחד האבות שלו?</a:t>
            </a:r>
          </a:p>
        </p:txBody>
      </p:sp>
      <p:sp>
        <p:nvSpPr>
          <p:cNvPr id="24" name="מלבן מעוגל 23">
            <a:extLst>
              <a:ext uri="{FF2B5EF4-FFF2-40B4-BE49-F238E27FC236}">
                <a16:creationId xmlns:a16="http://schemas.microsoft.com/office/drawing/2014/main" id="{3598201B-A4CB-C054-9EF7-F0584263705E}"/>
              </a:ext>
            </a:extLst>
          </p:cNvPr>
          <p:cNvSpPr/>
          <p:nvPr/>
        </p:nvSpPr>
        <p:spPr>
          <a:xfrm>
            <a:off x="7179408" y="2885418"/>
            <a:ext cx="1044116" cy="7920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i="1" dirty="0">
                <a:solidFill>
                  <a:schemeClr val="tx1"/>
                </a:solidFill>
              </a:rPr>
              <a:t>שגיאת קומפילציה</a:t>
            </a:r>
          </a:p>
        </p:txBody>
      </p:sp>
      <p:sp>
        <p:nvSpPr>
          <p:cNvPr id="25" name="מלבן מעוגל 24">
            <a:extLst>
              <a:ext uri="{FF2B5EF4-FFF2-40B4-BE49-F238E27FC236}">
                <a16:creationId xmlns:a16="http://schemas.microsoft.com/office/drawing/2014/main" id="{C6149654-1499-E8B6-3A3E-7FE3E37C429D}"/>
              </a:ext>
            </a:extLst>
          </p:cNvPr>
          <p:cNvSpPr/>
          <p:nvPr/>
        </p:nvSpPr>
        <p:spPr>
          <a:xfrm>
            <a:off x="9624392" y="2890509"/>
            <a:ext cx="936104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תקין</a:t>
            </a:r>
          </a:p>
        </p:txBody>
      </p:sp>
      <p:cxnSp>
        <p:nvCxnSpPr>
          <p:cNvPr id="30" name="מחבר מרפקי 29">
            <a:extLst>
              <a:ext uri="{FF2B5EF4-FFF2-40B4-BE49-F238E27FC236}">
                <a16:creationId xmlns:a16="http://schemas.microsoft.com/office/drawing/2014/main" id="{A39518CF-1643-3FCB-EF0D-DBA8C1F625DC}"/>
              </a:ext>
            </a:extLst>
          </p:cNvPr>
          <p:cNvCxnSpPr>
            <a:endCxn id="23" idx="0"/>
          </p:cNvCxnSpPr>
          <p:nvPr/>
        </p:nvCxnSpPr>
        <p:spPr>
          <a:xfrm>
            <a:off x="7464152" y="1160577"/>
            <a:ext cx="1465670" cy="58004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מרפקי 31">
            <a:extLst>
              <a:ext uri="{FF2B5EF4-FFF2-40B4-BE49-F238E27FC236}">
                <a16:creationId xmlns:a16="http://schemas.microsoft.com/office/drawing/2014/main" id="{84F889FB-4352-666A-3826-08696FD48ED9}"/>
              </a:ext>
            </a:extLst>
          </p:cNvPr>
          <p:cNvCxnSpPr>
            <a:endCxn id="16" idx="0"/>
          </p:cNvCxnSpPr>
          <p:nvPr/>
        </p:nvCxnSpPr>
        <p:spPr>
          <a:xfrm rot="10800000" flipV="1">
            <a:off x="4691844" y="1160576"/>
            <a:ext cx="1404156" cy="5400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מרפקי 33">
            <a:extLst>
              <a:ext uri="{FF2B5EF4-FFF2-40B4-BE49-F238E27FC236}">
                <a16:creationId xmlns:a16="http://schemas.microsoft.com/office/drawing/2014/main" id="{839E1A04-8D36-D158-6B57-493A58F02378}"/>
              </a:ext>
            </a:extLst>
          </p:cNvPr>
          <p:cNvCxnSpPr>
            <a:stCxn id="23" idx="1"/>
            <a:endCxn id="24" idx="0"/>
          </p:cNvCxnSpPr>
          <p:nvPr/>
        </p:nvCxnSpPr>
        <p:spPr>
          <a:xfrm rot="10800000" flipV="1">
            <a:off x="7701466" y="2136661"/>
            <a:ext cx="194734" cy="74875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מחבר מרפקי 35">
            <a:extLst>
              <a:ext uri="{FF2B5EF4-FFF2-40B4-BE49-F238E27FC236}">
                <a16:creationId xmlns:a16="http://schemas.microsoft.com/office/drawing/2014/main" id="{543543DD-9E06-4010-304F-31568886DDF2}"/>
              </a:ext>
            </a:extLst>
          </p:cNvPr>
          <p:cNvCxnSpPr>
            <a:stCxn id="23" idx="3"/>
          </p:cNvCxnSpPr>
          <p:nvPr/>
        </p:nvCxnSpPr>
        <p:spPr>
          <a:xfrm>
            <a:off x="9963444" y="2136662"/>
            <a:ext cx="129000" cy="74875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מרפקי 37">
            <a:extLst>
              <a:ext uri="{FF2B5EF4-FFF2-40B4-BE49-F238E27FC236}">
                <a16:creationId xmlns:a16="http://schemas.microsoft.com/office/drawing/2014/main" id="{D8D14FD4-7906-46F2-BDD3-9359B09A77FA}"/>
              </a:ext>
            </a:extLst>
          </p:cNvPr>
          <p:cNvCxnSpPr>
            <a:stCxn id="16" idx="3"/>
            <a:endCxn id="20" idx="0"/>
          </p:cNvCxnSpPr>
          <p:nvPr/>
        </p:nvCxnSpPr>
        <p:spPr>
          <a:xfrm>
            <a:off x="5375920" y="2096680"/>
            <a:ext cx="756084" cy="77984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מרפקי 39">
            <a:extLst>
              <a:ext uri="{FF2B5EF4-FFF2-40B4-BE49-F238E27FC236}">
                <a16:creationId xmlns:a16="http://schemas.microsoft.com/office/drawing/2014/main" id="{E5EBA2CF-E8F4-77D5-4B6F-C0782F135D75}"/>
              </a:ext>
            </a:extLst>
          </p:cNvPr>
          <p:cNvCxnSpPr>
            <a:stCxn id="16" idx="1"/>
            <a:endCxn id="17" idx="0"/>
          </p:cNvCxnSpPr>
          <p:nvPr/>
        </p:nvCxnSpPr>
        <p:spPr>
          <a:xfrm rot="10800000" flipV="1">
            <a:off x="3022216" y="2096680"/>
            <a:ext cx="985553" cy="77984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מרפקי 43">
            <a:extLst>
              <a:ext uri="{FF2B5EF4-FFF2-40B4-BE49-F238E27FC236}">
                <a16:creationId xmlns:a16="http://schemas.microsoft.com/office/drawing/2014/main" id="{B1C4E089-D8E5-0D86-FF71-EA3EC1F592BC}"/>
              </a:ext>
            </a:extLst>
          </p:cNvPr>
          <p:cNvCxnSpPr>
            <a:stCxn id="20" idx="1"/>
            <a:endCxn id="21" idx="0"/>
          </p:cNvCxnSpPr>
          <p:nvPr/>
        </p:nvCxnSpPr>
        <p:spPr>
          <a:xfrm rot="10800000" flipV="1">
            <a:off x="5285910" y="3272570"/>
            <a:ext cx="162018" cy="74059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מרפקי 45">
            <a:extLst>
              <a:ext uri="{FF2B5EF4-FFF2-40B4-BE49-F238E27FC236}">
                <a16:creationId xmlns:a16="http://schemas.microsoft.com/office/drawing/2014/main" id="{710AFB56-4BC1-75C8-D45A-D26AFF3CB45C}"/>
              </a:ext>
            </a:extLst>
          </p:cNvPr>
          <p:cNvCxnSpPr>
            <a:stCxn id="17" idx="3"/>
            <a:endCxn id="19" idx="0"/>
          </p:cNvCxnSpPr>
          <p:nvPr/>
        </p:nvCxnSpPr>
        <p:spPr>
          <a:xfrm>
            <a:off x="3922314" y="3272570"/>
            <a:ext cx="265474" cy="74059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מרפקי 47">
            <a:extLst>
              <a:ext uri="{FF2B5EF4-FFF2-40B4-BE49-F238E27FC236}">
                <a16:creationId xmlns:a16="http://schemas.microsoft.com/office/drawing/2014/main" id="{5603268E-F87C-B770-FDCE-E620FAFA2DED}"/>
              </a:ext>
            </a:extLst>
          </p:cNvPr>
          <p:cNvCxnSpPr>
            <a:stCxn id="17" idx="1"/>
            <a:endCxn id="18" idx="0"/>
          </p:cNvCxnSpPr>
          <p:nvPr/>
        </p:nvCxnSpPr>
        <p:spPr>
          <a:xfrm rot="10800000" flipV="1">
            <a:off x="1813125" y="3272570"/>
            <a:ext cx="308990" cy="77739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13D2B6D-92BA-7331-29CC-55B53B8012FD}"/>
              </a:ext>
            </a:extLst>
          </p:cNvPr>
          <p:cNvSpPr txBox="1"/>
          <p:nvPr/>
        </p:nvSpPr>
        <p:spPr>
          <a:xfrm>
            <a:off x="7449437" y="838281"/>
            <a:ext cx="138286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dirty="0"/>
              <a:t>זימון פעולה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806A797-7FB1-8BE8-528D-DBF81DCFC4EF}"/>
              </a:ext>
            </a:extLst>
          </p:cNvPr>
          <p:cNvSpPr txBox="1"/>
          <p:nvPr/>
        </p:nvSpPr>
        <p:spPr>
          <a:xfrm>
            <a:off x="6636060" y="2912130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AA85AA1-4759-2296-FA46-BCB0259D4978}"/>
              </a:ext>
            </a:extLst>
          </p:cNvPr>
          <p:cNvSpPr txBox="1"/>
          <p:nvPr/>
        </p:nvSpPr>
        <p:spPr>
          <a:xfrm>
            <a:off x="3775066" y="2903238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A89A579-1D5A-F070-9804-69F5A69D73AB}"/>
              </a:ext>
            </a:extLst>
          </p:cNvPr>
          <p:cNvSpPr txBox="1"/>
          <p:nvPr/>
        </p:nvSpPr>
        <p:spPr>
          <a:xfrm>
            <a:off x="5261782" y="1715106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19A13D2-4721-FC82-5A70-C4569AA4E92D}"/>
              </a:ext>
            </a:extLst>
          </p:cNvPr>
          <p:cNvSpPr txBox="1"/>
          <p:nvPr/>
        </p:nvSpPr>
        <p:spPr>
          <a:xfrm>
            <a:off x="9906151" y="1735516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4D33ADA-C1D1-FDC3-DE22-927B70694459}"/>
              </a:ext>
            </a:extLst>
          </p:cNvPr>
          <p:cNvSpPr txBox="1"/>
          <p:nvPr/>
        </p:nvSpPr>
        <p:spPr>
          <a:xfrm>
            <a:off x="5159896" y="838281"/>
            <a:ext cx="9361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המרה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EE0418F-58C9-F5BA-C300-7724E299969B}"/>
              </a:ext>
            </a:extLst>
          </p:cNvPr>
          <p:cNvSpPr txBox="1"/>
          <p:nvPr/>
        </p:nvSpPr>
        <p:spPr>
          <a:xfrm>
            <a:off x="7434168" y="1759019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93B919F-7837-5AF4-4D24-FEC90870C8CB}"/>
              </a:ext>
            </a:extLst>
          </p:cNvPr>
          <p:cNvSpPr txBox="1"/>
          <p:nvPr/>
        </p:nvSpPr>
        <p:spPr>
          <a:xfrm>
            <a:off x="4976891" y="2921717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39ECCA3-006D-0172-47EF-59AC50F01A40}"/>
              </a:ext>
            </a:extLst>
          </p:cNvPr>
          <p:cNvSpPr txBox="1"/>
          <p:nvPr/>
        </p:nvSpPr>
        <p:spPr>
          <a:xfrm>
            <a:off x="1622058" y="2923505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24085E8-8682-CEA5-5D62-FFCF07C069FC}"/>
              </a:ext>
            </a:extLst>
          </p:cNvPr>
          <p:cNvSpPr txBox="1"/>
          <p:nvPr/>
        </p:nvSpPr>
        <p:spPr>
          <a:xfrm>
            <a:off x="3503712" y="1740617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60C524D-5848-0F5D-DADA-AC32DC153B39}"/>
              </a:ext>
            </a:extLst>
          </p:cNvPr>
          <p:cNvSpPr txBox="1"/>
          <p:nvPr/>
        </p:nvSpPr>
        <p:spPr>
          <a:xfrm>
            <a:off x="1415479" y="2005059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(ניסיון המרה כלפי מעלה)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D1C6C30-024D-5418-A98B-B4E5B932F1AF}"/>
              </a:ext>
            </a:extLst>
          </p:cNvPr>
          <p:cNvSpPr txBox="1"/>
          <p:nvPr/>
        </p:nvSpPr>
        <p:spPr>
          <a:xfrm>
            <a:off x="1343472" y="6402814"/>
            <a:ext cx="9289032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* אם יש גם המרה וגם זימון פעולה על הטיפוס המומר, נבדוק קודם את ההמרה ורק לאחר מכן את זימון הפעולה</a:t>
            </a:r>
          </a:p>
        </p:txBody>
      </p:sp>
      <p:sp>
        <p:nvSpPr>
          <p:cNvPr id="72" name="מלבן 71">
            <a:extLst>
              <a:ext uri="{FF2B5EF4-FFF2-40B4-BE49-F238E27FC236}">
                <a16:creationId xmlns:a16="http://schemas.microsoft.com/office/drawing/2014/main" id="{816A94B6-F868-AB55-C1AA-263D3DF688E0}"/>
              </a:ext>
            </a:extLst>
          </p:cNvPr>
          <p:cNvSpPr/>
          <p:nvPr/>
        </p:nvSpPr>
        <p:spPr>
          <a:xfrm>
            <a:off x="5661824" y="-34196"/>
            <a:ext cx="50345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600" dirty="0"/>
              <a:t>הקומפיילר "טיפש" – מכיר רק את </a:t>
            </a:r>
            <a:r>
              <a:rPr lang="he-IL" sz="1600" dirty="0">
                <a:solidFill>
                  <a:srgbClr val="00B050"/>
                </a:solidFill>
              </a:rPr>
              <a:t>טיפוסי ההפניות </a:t>
            </a:r>
            <a:r>
              <a:rPr lang="he-IL" sz="1600" dirty="0"/>
              <a:t>של העצמים</a:t>
            </a:r>
          </a:p>
        </p:txBody>
      </p:sp>
      <p:sp>
        <p:nvSpPr>
          <p:cNvPr id="73" name="מלבן 72">
            <a:extLst>
              <a:ext uri="{FF2B5EF4-FFF2-40B4-BE49-F238E27FC236}">
                <a16:creationId xmlns:a16="http://schemas.microsoft.com/office/drawing/2014/main" id="{975FBD50-C03D-5B51-D9FA-862BEFDF8588}"/>
              </a:ext>
            </a:extLst>
          </p:cNvPr>
          <p:cNvSpPr/>
          <p:nvPr/>
        </p:nvSpPr>
        <p:spPr>
          <a:xfrm>
            <a:off x="1773393" y="209333"/>
            <a:ext cx="89077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600" dirty="0"/>
              <a:t>המחשב "חכם" – מכיר את </a:t>
            </a:r>
            <a:r>
              <a:rPr lang="he-IL" sz="1600" dirty="0">
                <a:solidFill>
                  <a:srgbClr val="00B050"/>
                </a:solidFill>
              </a:rPr>
              <a:t>הטיפוס הפיזי </a:t>
            </a:r>
            <a:r>
              <a:rPr lang="he-IL" sz="1600" dirty="0" err="1"/>
              <a:t>האמיתי</a:t>
            </a:r>
            <a:r>
              <a:rPr lang="he-IL" sz="1600" dirty="0"/>
              <a:t> של העצם בזיכרון</a:t>
            </a:r>
          </a:p>
        </p:txBody>
      </p:sp>
      <p:sp>
        <p:nvSpPr>
          <p:cNvPr id="76" name="מלבן מעוגל 75">
            <a:extLst>
              <a:ext uri="{FF2B5EF4-FFF2-40B4-BE49-F238E27FC236}">
                <a16:creationId xmlns:a16="http://schemas.microsoft.com/office/drawing/2014/main" id="{7EE65E3E-DFBE-B7E1-0D07-07F798D558B6}"/>
              </a:ext>
            </a:extLst>
          </p:cNvPr>
          <p:cNvSpPr/>
          <p:nvPr/>
        </p:nvSpPr>
        <p:spPr>
          <a:xfrm>
            <a:off x="6384032" y="4040896"/>
            <a:ext cx="1368152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>
                <a:solidFill>
                  <a:schemeClr val="tx1"/>
                </a:solidFill>
              </a:rPr>
              <a:t>האם ההמרה </a:t>
            </a:r>
            <a:r>
              <a:rPr lang="he-IL" sz="1400" dirty="0">
                <a:solidFill>
                  <a:schemeClr val="tx1"/>
                </a:solidFill>
              </a:rPr>
              <a:t>כלפי מטה?</a:t>
            </a:r>
          </a:p>
        </p:txBody>
      </p:sp>
      <p:sp>
        <p:nvSpPr>
          <p:cNvPr id="77" name="מלבן מעוגל 76">
            <a:extLst>
              <a:ext uri="{FF2B5EF4-FFF2-40B4-BE49-F238E27FC236}">
                <a16:creationId xmlns:a16="http://schemas.microsoft.com/office/drawing/2014/main" id="{BA0B3536-BC88-BDBB-6EC9-210B21AFFA7F}"/>
              </a:ext>
            </a:extLst>
          </p:cNvPr>
          <p:cNvSpPr/>
          <p:nvPr/>
        </p:nvSpPr>
        <p:spPr>
          <a:xfrm>
            <a:off x="5617323" y="5042351"/>
            <a:ext cx="936104" cy="60424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תקין</a:t>
            </a:r>
          </a:p>
        </p:txBody>
      </p:sp>
      <p:sp>
        <p:nvSpPr>
          <p:cNvPr id="78" name="מלבן מעוגל 77">
            <a:extLst>
              <a:ext uri="{FF2B5EF4-FFF2-40B4-BE49-F238E27FC236}">
                <a16:creationId xmlns:a16="http://schemas.microsoft.com/office/drawing/2014/main" id="{A0AC3BAF-2557-B66D-9454-A66FA626B4C2}"/>
              </a:ext>
            </a:extLst>
          </p:cNvPr>
          <p:cNvSpPr/>
          <p:nvPr/>
        </p:nvSpPr>
        <p:spPr>
          <a:xfrm>
            <a:off x="7629458" y="4862552"/>
            <a:ext cx="1850918" cy="92802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האם הטיפוס בזיכרון הוא באמת מהטיפוס שאליו ממירים?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he-IL" sz="1400" dirty="0">
                <a:solidFill>
                  <a:schemeClr val="tx1"/>
                </a:solidFill>
              </a:rPr>
              <a:t>(או יורש ממנו)</a:t>
            </a:r>
          </a:p>
        </p:txBody>
      </p:sp>
      <p:sp>
        <p:nvSpPr>
          <p:cNvPr id="89" name="מלבן מעוגל 88">
            <a:extLst>
              <a:ext uri="{FF2B5EF4-FFF2-40B4-BE49-F238E27FC236}">
                <a16:creationId xmlns:a16="http://schemas.microsoft.com/office/drawing/2014/main" id="{E4894B06-B38C-8A91-4BD2-8FE3061CAF61}"/>
              </a:ext>
            </a:extLst>
          </p:cNvPr>
          <p:cNvSpPr/>
          <p:nvPr/>
        </p:nvSpPr>
        <p:spPr>
          <a:xfrm>
            <a:off x="6657350" y="5798582"/>
            <a:ext cx="950818" cy="6042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i="1" dirty="0">
                <a:solidFill>
                  <a:schemeClr val="tx1"/>
                </a:solidFill>
              </a:rPr>
              <a:t>שגיאת זמן ריצה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69A48D-B557-C3A7-4D4F-CEB384CB5AF8}"/>
              </a:ext>
            </a:extLst>
          </p:cNvPr>
          <p:cNvSpPr txBox="1"/>
          <p:nvPr/>
        </p:nvSpPr>
        <p:spPr>
          <a:xfrm>
            <a:off x="5951984" y="4069349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1B98A2A-BB34-7279-0C94-DF522464A7D1}"/>
              </a:ext>
            </a:extLst>
          </p:cNvPr>
          <p:cNvSpPr txBox="1"/>
          <p:nvPr/>
        </p:nvSpPr>
        <p:spPr>
          <a:xfrm>
            <a:off x="7608168" y="4069349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9CEDC80-390B-AB24-1728-C55A23E42BA3}"/>
              </a:ext>
            </a:extLst>
          </p:cNvPr>
          <p:cNvSpPr txBox="1"/>
          <p:nvPr/>
        </p:nvSpPr>
        <p:spPr>
          <a:xfrm>
            <a:off x="7176120" y="4984866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לא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CA4AF6A-AE18-0791-5154-82CF13AB4D73}"/>
              </a:ext>
            </a:extLst>
          </p:cNvPr>
          <p:cNvSpPr txBox="1"/>
          <p:nvPr/>
        </p:nvSpPr>
        <p:spPr>
          <a:xfrm>
            <a:off x="9336360" y="5003884"/>
            <a:ext cx="504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כן</a:t>
            </a:r>
          </a:p>
        </p:txBody>
      </p:sp>
      <p:cxnSp>
        <p:nvCxnSpPr>
          <p:cNvPr id="123" name="מחבר מרפקי 122">
            <a:extLst>
              <a:ext uri="{FF2B5EF4-FFF2-40B4-BE49-F238E27FC236}">
                <a16:creationId xmlns:a16="http://schemas.microsoft.com/office/drawing/2014/main" id="{76765CCB-F029-065E-5728-5A0C4FCC8B21}"/>
              </a:ext>
            </a:extLst>
          </p:cNvPr>
          <p:cNvCxnSpPr>
            <a:stCxn id="76" idx="1"/>
            <a:endCxn id="77" idx="0"/>
          </p:cNvCxnSpPr>
          <p:nvPr/>
        </p:nvCxnSpPr>
        <p:spPr>
          <a:xfrm rot="10800000" flipV="1">
            <a:off x="6085377" y="4400936"/>
            <a:ext cx="298657" cy="64141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מחבר מרפקי 124">
            <a:extLst>
              <a:ext uri="{FF2B5EF4-FFF2-40B4-BE49-F238E27FC236}">
                <a16:creationId xmlns:a16="http://schemas.microsoft.com/office/drawing/2014/main" id="{A2D82224-1AF6-40D0-F28A-58F7FFF9F8B0}"/>
              </a:ext>
            </a:extLst>
          </p:cNvPr>
          <p:cNvCxnSpPr>
            <a:stCxn id="76" idx="3"/>
            <a:endCxn id="78" idx="0"/>
          </p:cNvCxnSpPr>
          <p:nvPr/>
        </p:nvCxnSpPr>
        <p:spPr>
          <a:xfrm>
            <a:off x="7752185" y="4400937"/>
            <a:ext cx="802733" cy="46161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07F8382C-774F-4077-677D-258BD7908B61}"/>
              </a:ext>
            </a:extLst>
          </p:cNvPr>
          <p:cNvSpPr txBox="1"/>
          <p:nvPr/>
        </p:nvSpPr>
        <p:spPr>
          <a:xfrm>
            <a:off x="5591945" y="4366674"/>
            <a:ext cx="86409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/>
              <a:t>(כלפי מעלה)</a:t>
            </a:r>
          </a:p>
        </p:txBody>
      </p:sp>
      <p:cxnSp>
        <p:nvCxnSpPr>
          <p:cNvPr id="128" name="מחבר מרפקי 127">
            <a:extLst>
              <a:ext uri="{FF2B5EF4-FFF2-40B4-BE49-F238E27FC236}">
                <a16:creationId xmlns:a16="http://schemas.microsoft.com/office/drawing/2014/main" id="{C54ADA3E-9D4D-04CE-9797-0B3CD95FEF10}"/>
              </a:ext>
            </a:extLst>
          </p:cNvPr>
          <p:cNvCxnSpPr>
            <a:stCxn id="20" idx="3"/>
            <a:endCxn id="76" idx="0"/>
          </p:cNvCxnSpPr>
          <p:nvPr/>
        </p:nvCxnSpPr>
        <p:spPr>
          <a:xfrm>
            <a:off x="6816080" y="3272570"/>
            <a:ext cx="252028" cy="76832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מלבן מעוגל 129">
            <a:extLst>
              <a:ext uri="{FF2B5EF4-FFF2-40B4-BE49-F238E27FC236}">
                <a16:creationId xmlns:a16="http://schemas.microsoft.com/office/drawing/2014/main" id="{3EF56FB8-E832-F3CD-9329-9D8FE099CC6B}"/>
              </a:ext>
            </a:extLst>
          </p:cNvPr>
          <p:cNvSpPr/>
          <p:nvPr/>
        </p:nvSpPr>
        <p:spPr>
          <a:xfrm>
            <a:off x="9552384" y="5812987"/>
            <a:ext cx="936104" cy="60424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תקין</a:t>
            </a:r>
          </a:p>
        </p:txBody>
      </p:sp>
      <p:cxnSp>
        <p:nvCxnSpPr>
          <p:cNvPr id="133" name="מחבר מרפקי 132">
            <a:extLst>
              <a:ext uri="{FF2B5EF4-FFF2-40B4-BE49-F238E27FC236}">
                <a16:creationId xmlns:a16="http://schemas.microsoft.com/office/drawing/2014/main" id="{B0948BDB-88B3-B52E-1B63-4ECBA60A66DD}"/>
              </a:ext>
            </a:extLst>
          </p:cNvPr>
          <p:cNvCxnSpPr>
            <a:stCxn id="78" idx="3"/>
            <a:endCxn id="130" idx="0"/>
          </p:cNvCxnSpPr>
          <p:nvPr/>
        </p:nvCxnSpPr>
        <p:spPr>
          <a:xfrm>
            <a:off x="9480376" y="5326564"/>
            <a:ext cx="540060" cy="48642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מחבר מרפקי 134">
            <a:extLst>
              <a:ext uri="{FF2B5EF4-FFF2-40B4-BE49-F238E27FC236}">
                <a16:creationId xmlns:a16="http://schemas.microsoft.com/office/drawing/2014/main" id="{80DDC7C3-9DBC-6308-663C-FA9C1B6DAA13}"/>
              </a:ext>
            </a:extLst>
          </p:cNvPr>
          <p:cNvCxnSpPr>
            <a:stCxn id="78" idx="1"/>
            <a:endCxn id="89" idx="0"/>
          </p:cNvCxnSpPr>
          <p:nvPr/>
        </p:nvCxnSpPr>
        <p:spPr>
          <a:xfrm rot="10800000" flipV="1">
            <a:off x="7132761" y="5326563"/>
            <a:ext cx="496699" cy="47201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A8C3B28-9C67-B2BA-DA6E-A162E3E261D8}"/>
              </a:ext>
            </a:extLst>
          </p:cNvPr>
          <p:cNvSpPr txBox="1"/>
          <p:nvPr/>
        </p:nvSpPr>
        <p:spPr>
          <a:xfrm>
            <a:off x="1991544" y="188641"/>
            <a:ext cx="720080" cy="38309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A</a:t>
            </a:r>
            <a:endParaRPr lang="he-IL" dirty="0">
              <a:solidFill>
                <a:srgbClr val="7030A0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49FD631-9578-A7C6-CF7B-F004DE75C31E}"/>
              </a:ext>
            </a:extLst>
          </p:cNvPr>
          <p:cNvSpPr txBox="1"/>
          <p:nvPr/>
        </p:nvSpPr>
        <p:spPr>
          <a:xfrm>
            <a:off x="1991544" y="835144"/>
            <a:ext cx="720080" cy="3830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B</a:t>
            </a:r>
            <a:endParaRPr lang="he-IL" dirty="0">
              <a:solidFill>
                <a:srgbClr val="C00000"/>
              </a:solidFill>
            </a:endParaRPr>
          </a:p>
        </p:txBody>
      </p:sp>
      <p:cxnSp>
        <p:nvCxnSpPr>
          <p:cNvPr id="5" name="מחבר חץ ישר 4">
            <a:extLst>
              <a:ext uri="{FF2B5EF4-FFF2-40B4-BE49-F238E27FC236}">
                <a16:creationId xmlns:a16="http://schemas.microsoft.com/office/drawing/2014/main" id="{9056F09C-EBCB-F618-2BAF-361964463E44}"/>
              </a:ext>
            </a:extLst>
          </p:cNvPr>
          <p:cNvCxnSpPr>
            <a:stCxn id="63" idx="0"/>
            <a:endCxn id="3" idx="2"/>
          </p:cNvCxnSpPr>
          <p:nvPr/>
        </p:nvCxnSpPr>
        <p:spPr>
          <a:xfrm flipV="1">
            <a:off x="2351584" y="571735"/>
            <a:ext cx="0" cy="263408"/>
          </a:xfrm>
          <a:prstGeom prst="straightConnector1">
            <a:avLst/>
          </a:prstGeom>
          <a:ln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BF13D4D-5CCD-CEB3-83D7-2D9E6013C48C}"/>
              </a:ext>
            </a:extLst>
          </p:cNvPr>
          <p:cNvSpPr txBox="1"/>
          <p:nvPr/>
        </p:nvSpPr>
        <p:spPr>
          <a:xfrm>
            <a:off x="2135561" y="1239694"/>
            <a:ext cx="64807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A </a:t>
            </a:r>
            <a:r>
              <a:rPr lang="en-US" dirty="0" err="1"/>
              <a:t>a</a:t>
            </a:r>
            <a:r>
              <a:rPr lang="en-US" dirty="0"/>
              <a:t>; B </a:t>
            </a:r>
            <a:r>
              <a:rPr lang="en-US" dirty="0" err="1"/>
              <a:t>b</a:t>
            </a:r>
            <a:r>
              <a:rPr lang="en-US" dirty="0"/>
              <a:t>;</a:t>
            </a:r>
            <a:endParaRPr lang="he-IL" dirty="0"/>
          </a:p>
        </p:txBody>
      </p:sp>
      <p:sp>
        <p:nvSpPr>
          <p:cNvPr id="64" name="Footer Placeholder 3">
            <a:extLst>
              <a:ext uri="{FF2B5EF4-FFF2-40B4-BE49-F238E27FC236}">
                <a16:creationId xmlns:a16="http://schemas.microsoft.com/office/drawing/2014/main" id="{25195333-473F-8AFE-2B4C-FCB77EE5A5C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826" y="5222800"/>
            <a:ext cx="3296761" cy="365125"/>
          </a:xfrm>
          <a:prstGeom prst="rect">
            <a:avLst/>
          </a:prstGeom>
        </p:spPr>
        <p:txBody>
          <a:bodyPr/>
          <a:lstStyle/>
          <a:p>
            <a:r>
              <a:rPr lang="he-IL" dirty="0"/>
              <a:t>פותח ונערך ע"י שירה בקל </a:t>
            </a:r>
            <a:r>
              <a:rPr lang="en-US" dirty="0"/>
              <a:t>shira.bakal@gmail.com</a:t>
            </a:r>
          </a:p>
        </p:txBody>
      </p:sp>
      <p:sp>
        <p:nvSpPr>
          <p:cNvPr id="65" name="מלבן 64">
            <a:extLst>
              <a:ext uri="{FF2B5EF4-FFF2-40B4-BE49-F238E27FC236}">
                <a16:creationId xmlns:a16="http://schemas.microsoft.com/office/drawing/2014/main" id="{1D8D69B8-E6CC-24AC-2309-54D49AF5C790}"/>
              </a:ext>
            </a:extLst>
          </p:cNvPr>
          <p:cNvSpPr/>
          <p:nvPr/>
        </p:nvSpPr>
        <p:spPr>
          <a:xfrm>
            <a:off x="1764207" y="440556"/>
            <a:ext cx="89077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600" dirty="0"/>
              <a:t>קודם בודקים קומפילציה ורק לאחר מכן זמן ריצה</a:t>
            </a:r>
          </a:p>
        </p:txBody>
      </p:sp>
      <p:sp>
        <p:nvSpPr>
          <p:cNvPr id="2" name="משולש שווה-שוקיים 1">
            <a:extLst>
              <a:ext uri="{FF2B5EF4-FFF2-40B4-BE49-F238E27FC236}">
                <a16:creationId xmlns:a16="http://schemas.microsoft.com/office/drawing/2014/main" id="{4BE7E5F4-AD5C-1B6F-380D-57A5FA5232DD}"/>
              </a:ext>
            </a:extLst>
          </p:cNvPr>
          <p:cNvSpPr/>
          <p:nvPr/>
        </p:nvSpPr>
        <p:spPr>
          <a:xfrm>
            <a:off x="2286248" y="582902"/>
            <a:ext cx="126756" cy="67448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6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שיעורי בית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82" y="203513"/>
            <a:ext cx="6637390" cy="638955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099" y="4741687"/>
            <a:ext cx="3743847" cy="145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שיעורי בית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תפתרו את כל ה-15 כמובן </a:t>
            </a:r>
            <a:r>
              <a:rPr lang="he-IL" dirty="0">
                <a:sym typeface="Wingdings" panose="05000000000000000000" pitchFamily="2" charset="2"/>
              </a:rPr>
              <a:t>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92" y="365125"/>
            <a:ext cx="6498631" cy="639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1580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5175</TotalTime>
  <Words>608</Words>
  <Application>Microsoft Office PowerPoint</Application>
  <PresentationFormat>מסך רחב</PresentationFormat>
  <Paragraphs>119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ערכת נושא Office</vt:lpstr>
      <vt:lpstr>יחידה חמישית תמ"ע – סוגי שגיאות</vt:lpstr>
      <vt:lpstr>סוגי שגיאות</vt:lpstr>
      <vt:lpstr>מצגת של PowerPoint‏</vt:lpstr>
      <vt:lpstr>מצגת של PowerPoint‏</vt:lpstr>
      <vt:lpstr>שיעורי בית</vt:lpstr>
      <vt:lpstr>שיעורי בית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סוגי שגיאות</dc:title>
  <dc:creator>שירה בקל</dc:creator>
  <cp:lastModifiedBy>Guy .</cp:lastModifiedBy>
  <cp:revision>45</cp:revision>
  <cp:lastPrinted>2026-04-14T06:00:23Z</cp:lastPrinted>
  <dcterms:created xsi:type="dcterms:W3CDTF">2020-05-03T19:49:36Z</dcterms:created>
  <dcterms:modified xsi:type="dcterms:W3CDTF">2026-04-15T18:15:21Z</dcterms:modified>
</cp:coreProperties>
</file>