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3" r:id="rId2"/>
    <p:sldId id="258" r:id="rId3"/>
    <p:sldId id="259" r:id="rId4"/>
    <p:sldId id="265" r:id="rId5"/>
    <p:sldId id="266" r:id="rId6"/>
  </p:sldIdLst>
  <p:sldSz cx="12192000" cy="6858000"/>
  <p:notesSz cx="6888163" cy="100203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2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49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53533-6E60-4A47-B606-B19C8E01138D}" type="datetimeFigureOut">
              <a:rPr lang="he-IL" smtClean="0"/>
              <a:t>י"ג/אדר/תשפ"ה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42139-8884-4298-AECF-B552AA794C7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16789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53533-6E60-4A47-B606-B19C8E01138D}" type="datetimeFigureOut">
              <a:rPr lang="he-IL" smtClean="0"/>
              <a:t>י"ג/אדר/תשפ"ה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42139-8884-4298-AECF-B552AA794C7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91792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53533-6E60-4A47-B606-B19C8E01138D}" type="datetimeFigureOut">
              <a:rPr lang="he-IL" smtClean="0"/>
              <a:t>י"ג/אדר/תשפ"ה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42139-8884-4298-AECF-B552AA794C7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63836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53533-6E60-4A47-B606-B19C8E01138D}" type="datetimeFigureOut">
              <a:rPr lang="he-IL" smtClean="0"/>
              <a:t>י"ג/אדר/תשפ"ה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42139-8884-4298-AECF-B552AA794C7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13540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53533-6E60-4A47-B606-B19C8E01138D}" type="datetimeFigureOut">
              <a:rPr lang="he-IL" smtClean="0"/>
              <a:t>י"ג/אדר/תשפ"ה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42139-8884-4298-AECF-B552AA794C7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47844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53533-6E60-4A47-B606-B19C8E01138D}" type="datetimeFigureOut">
              <a:rPr lang="he-IL" smtClean="0"/>
              <a:t>י"ג/אדר/תשפ"ה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42139-8884-4298-AECF-B552AA794C7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99613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53533-6E60-4A47-B606-B19C8E01138D}" type="datetimeFigureOut">
              <a:rPr lang="he-IL" smtClean="0"/>
              <a:t>י"ג/אדר/תשפ"ה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42139-8884-4298-AECF-B552AA794C7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80337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53533-6E60-4A47-B606-B19C8E01138D}" type="datetimeFigureOut">
              <a:rPr lang="he-IL" smtClean="0"/>
              <a:t>י"ג/אדר/תשפ"ה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42139-8884-4298-AECF-B552AA794C7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83927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53533-6E60-4A47-B606-B19C8E01138D}" type="datetimeFigureOut">
              <a:rPr lang="he-IL" smtClean="0"/>
              <a:t>י"ג/אדר/תשפ"ה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42139-8884-4298-AECF-B552AA794C7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20491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53533-6E60-4A47-B606-B19C8E01138D}" type="datetimeFigureOut">
              <a:rPr lang="he-IL" smtClean="0"/>
              <a:t>י"ג/אדר/תשפ"ה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42139-8884-4298-AECF-B552AA794C7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32627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53533-6E60-4A47-B606-B19C8E01138D}" type="datetimeFigureOut">
              <a:rPr lang="he-IL" smtClean="0"/>
              <a:t>י"ג/אדר/תשפ"ה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42139-8884-4298-AECF-B552AA794C7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5105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153533-6E60-4A47-B606-B19C8E01138D}" type="datetimeFigureOut">
              <a:rPr lang="he-IL" smtClean="0"/>
              <a:t>י"ג/אדר/תשפ"ה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F42139-8884-4298-AECF-B552AA794C7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15207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יחידה חמישית</a:t>
            </a:r>
            <a:br>
              <a:rPr lang="he-IL" dirty="0"/>
            </a:br>
            <a:r>
              <a:rPr lang="he-IL" dirty="0" err="1"/>
              <a:t>תמ"ע</a:t>
            </a:r>
            <a:r>
              <a:rPr lang="he-IL" dirty="0"/>
              <a:t> – סוגי שגיאות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/>
              <a:t>שירה בקל</a:t>
            </a:r>
          </a:p>
        </p:txBody>
      </p:sp>
      <p:grpSp>
        <p:nvGrpSpPr>
          <p:cNvPr id="18" name="קבוצה 17"/>
          <p:cNvGrpSpPr/>
          <p:nvPr/>
        </p:nvGrpSpPr>
        <p:grpSpPr>
          <a:xfrm>
            <a:off x="7695995" y="3823446"/>
            <a:ext cx="4083629" cy="2482391"/>
            <a:chOff x="1474489" y="3057937"/>
            <a:chExt cx="5798386" cy="3440642"/>
          </a:xfrm>
        </p:grpSpPr>
        <p:sp>
          <p:nvSpPr>
            <p:cNvPr id="4" name="מלבן 3"/>
            <p:cNvSpPr/>
            <p:nvPr/>
          </p:nvSpPr>
          <p:spPr>
            <a:xfrm>
              <a:off x="1838742" y="3590283"/>
              <a:ext cx="432048" cy="3611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800" dirty="0"/>
                <a:t>a2</a:t>
              </a:r>
              <a:endParaRPr lang="he-IL" sz="800" dirty="0"/>
            </a:p>
          </p:txBody>
        </p:sp>
        <p:cxnSp>
          <p:nvCxnSpPr>
            <p:cNvPr id="5" name="מחבר חץ ישר 4"/>
            <p:cNvCxnSpPr>
              <a:stCxn id="4" idx="3"/>
              <a:endCxn id="15" idx="1"/>
            </p:cNvCxnSpPr>
            <p:nvPr/>
          </p:nvCxnSpPr>
          <p:spPr>
            <a:xfrm flipV="1">
              <a:off x="2270790" y="3413024"/>
              <a:ext cx="893877" cy="35783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2342798" y="3106238"/>
              <a:ext cx="72008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7" name="מלבן 6"/>
            <p:cNvSpPr/>
            <p:nvPr/>
          </p:nvSpPr>
          <p:spPr>
            <a:xfrm>
              <a:off x="5616691" y="5284855"/>
              <a:ext cx="1656184" cy="709667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>
                  <a:solidFill>
                    <a:srgbClr val="002060"/>
                  </a:solidFill>
                </a:rPr>
                <a:t>Z</a:t>
              </a:r>
              <a:endParaRPr lang="he-IL" dirty="0">
                <a:solidFill>
                  <a:srgbClr val="002060"/>
                </a:solidFill>
              </a:endParaRPr>
            </a:p>
          </p:txBody>
        </p:sp>
        <p:sp>
          <p:nvSpPr>
            <p:cNvPr id="8" name="מלבן 7"/>
            <p:cNvSpPr/>
            <p:nvPr/>
          </p:nvSpPr>
          <p:spPr>
            <a:xfrm>
              <a:off x="2160307" y="6137423"/>
              <a:ext cx="432048" cy="3611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800" dirty="0"/>
                <a:t>a3</a:t>
              </a:r>
              <a:endParaRPr lang="he-IL" sz="800" dirty="0"/>
            </a:p>
          </p:txBody>
        </p:sp>
        <p:cxnSp>
          <p:nvCxnSpPr>
            <p:cNvPr id="9" name="מחבר חץ ישר 8"/>
            <p:cNvCxnSpPr>
              <a:endCxn id="11" idx="1"/>
            </p:cNvCxnSpPr>
            <p:nvPr/>
          </p:nvCxnSpPr>
          <p:spPr>
            <a:xfrm flipV="1">
              <a:off x="2562848" y="5639690"/>
              <a:ext cx="1397659" cy="71730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2405187" y="5606854"/>
              <a:ext cx="108012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Z</a:t>
              </a:r>
              <a:endParaRPr lang="he-IL" dirty="0"/>
            </a:p>
          </p:txBody>
        </p:sp>
        <p:sp>
          <p:nvSpPr>
            <p:cNvPr id="11" name="מלבן 10"/>
            <p:cNvSpPr/>
            <p:nvPr/>
          </p:nvSpPr>
          <p:spPr>
            <a:xfrm>
              <a:off x="3960507" y="5284856"/>
              <a:ext cx="1656184" cy="70966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>
                  <a:solidFill>
                    <a:srgbClr val="002060"/>
                  </a:solidFill>
                </a:rPr>
                <a:t>A</a:t>
              </a:r>
              <a:endParaRPr lang="he-IL" dirty="0">
                <a:solidFill>
                  <a:srgbClr val="002060"/>
                </a:solidFill>
              </a:endParaRPr>
            </a:p>
          </p:txBody>
        </p:sp>
        <p:sp>
          <p:nvSpPr>
            <p:cNvPr id="12" name="מלבן 11"/>
            <p:cNvSpPr/>
            <p:nvPr/>
          </p:nvSpPr>
          <p:spPr>
            <a:xfrm>
              <a:off x="1474489" y="4428356"/>
              <a:ext cx="432048" cy="3611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800" dirty="0"/>
                <a:t>z1</a:t>
              </a:r>
              <a:endParaRPr lang="he-IL" sz="800" dirty="0"/>
            </a:p>
          </p:txBody>
        </p:sp>
        <p:cxnSp>
          <p:nvCxnSpPr>
            <p:cNvPr id="13" name="מחבר חץ ישר 12"/>
            <p:cNvCxnSpPr>
              <a:stCxn id="12" idx="3"/>
            </p:cNvCxnSpPr>
            <p:nvPr/>
          </p:nvCxnSpPr>
          <p:spPr>
            <a:xfrm flipV="1">
              <a:off x="1906537" y="4537993"/>
              <a:ext cx="2158911" cy="7094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מלבן 13"/>
            <p:cNvSpPr/>
            <p:nvPr/>
          </p:nvSpPr>
          <p:spPr>
            <a:xfrm>
              <a:off x="4069412" y="4178652"/>
              <a:ext cx="1656184" cy="709667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>
                  <a:solidFill>
                    <a:srgbClr val="002060"/>
                  </a:solidFill>
                </a:rPr>
                <a:t>Z</a:t>
              </a:r>
              <a:endParaRPr lang="he-IL" dirty="0">
                <a:solidFill>
                  <a:srgbClr val="002060"/>
                </a:solidFill>
              </a:endParaRPr>
            </a:p>
          </p:txBody>
        </p:sp>
        <p:sp>
          <p:nvSpPr>
            <p:cNvPr id="15" name="מלבן 14"/>
            <p:cNvSpPr/>
            <p:nvPr/>
          </p:nvSpPr>
          <p:spPr>
            <a:xfrm>
              <a:off x="3164667" y="3058190"/>
              <a:ext cx="1656184" cy="709667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>
                  <a:solidFill>
                    <a:srgbClr val="002060"/>
                  </a:solidFill>
                </a:rPr>
                <a:t>A</a:t>
              </a:r>
              <a:endParaRPr lang="he-IL" dirty="0">
                <a:solidFill>
                  <a:srgbClr val="002060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978545" y="4223080"/>
              <a:ext cx="108012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Z</a:t>
              </a:r>
              <a:endParaRPr lang="he-IL" dirty="0"/>
            </a:p>
          </p:txBody>
        </p:sp>
        <p:sp>
          <p:nvSpPr>
            <p:cNvPr id="17" name="מלבן 16"/>
            <p:cNvSpPr/>
            <p:nvPr/>
          </p:nvSpPr>
          <p:spPr>
            <a:xfrm>
              <a:off x="4820851" y="3057937"/>
              <a:ext cx="1656184" cy="709667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>
                  <a:solidFill>
                    <a:srgbClr val="002060"/>
                  </a:solidFill>
                </a:rPr>
                <a:t>Z</a:t>
              </a:r>
              <a:endParaRPr lang="he-IL" dirty="0">
                <a:solidFill>
                  <a:srgbClr val="002060"/>
                </a:solidFill>
              </a:endParaRPr>
            </a:p>
          </p:txBody>
        </p:sp>
      </p:grpSp>
      <p:sp>
        <p:nvSpPr>
          <p:cNvPr id="19" name="מלבן מעוגל 18"/>
          <p:cNvSpPr/>
          <p:nvPr/>
        </p:nvSpPr>
        <p:spPr>
          <a:xfrm>
            <a:off x="1954471" y="1306514"/>
            <a:ext cx="630621" cy="4296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/>
              <a:t>Z</a:t>
            </a:r>
            <a:endParaRPr lang="he-IL" dirty="0"/>
          </a:p>
        </p:txBody>
      </p:sp>
      <p:sp>
        <p:nvSpPr>
          <p:cNvPr id="20" name="מלבן מעוגל 19"/>
          <p:cNvSpPr/>
          <p:nvPr/>
        </p:nvSpPr>
        <p:spPr>
          <a:xfrm>
            <a:off x="1954471" y="2220585"/>
            <a:ext cx="630621" cy="4296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/>
              <a:t>A</a:t>
            </a:r>
            <a:endParaRPr lang="he-IL" dirty="0"/>
          </a:p>
        </p:txBody>
      </p:sp>
      <p:sp>
        <p:nvSpPr>
          <p:cNvPr id="21" name="מלבן מעוגל 20"/>
          <p:cNvSpPr/>
          <p:nvPr/>
        </p:nvSpPr>
        <p:spPr>
          <a:xfrm>
            <a:off x="1954472" y="3147464"/>
            <a:ext cx="630621" cy="4296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/>
              <a:t>E</a:t>
            </a:r>
            <a:endParaRPr lang="he-IL" dirty="0"/>
          </a:p>
        </p:txBody>
      </p:sp>
      <p:sp>
        <p:nvSpPr>
          <p:cNvPr id="22" name="מלבן מעוגל 21"/>
          <p:cNvSpPr/>
          <p:nvPr/>
        </p:nvSpPr>
        <p:spPr>
          <a:xfrm>
            <a:off x="1954473" y="4048727"/>
            <a:ext cx="630621" cy="4296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/>
              <a:t>C</a:t>
            </a:r>
            <a:endParaRPr lang="he-IL" dirty="0"/>
          </a:p>
        </p:txBody>
      </p:sp>
      <p:sp>
        <p:nvSpPr>
          <p:cNvPr id="23" name="מלבן מעוגל 22"/>
          <p:cNvSpPr/>
          <p:nvPr/>
        </p:nvSpPr>
        <p:spPr>
          <a:xfrm>
            <a:off x="3080107" y="4949991"/>
            <a:ext cx="630621" cy="4296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/>
              <a:t>D</a:t>
            </a:r>
            <a:endParaRPr lang="he-IL" dirty="0"/>
          </a:p>
        </p:txBody>
      </p:sp>
      <p:sp>
        <p:nvSpPr>
          <p:cNvPr id="24" name="מלבן מעוגל 23"/>
          <p:cNvSpPr/>
          <p:nvPr/>
        </p:nvSpPr>
        <p:spPr>
          <a:xfrm>
            <a:off x="1954474" y="4949990"/>
            <a:ext cx="630621" cy="4296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/>
              <a:t>B</a:t>
            </a:r>
            <a:endParaRPr lang="he-IL" dirty="0"/>
          </a:p>
        </p:txBody>
      </p:sp>
      <p:cxnSp>
        <p:nvCxnSpPr>
          <p:cNvPr id="25" name="מחבר חץ ישר 24"/>
          <p:cNvCxnSpPr>
            <a:stCxn id="20" idx="0"/>
            <a:endCxn id="19" idx="2"/>
          </p:cNvCxnSpPr>
          <p:nvPr/>
        </p:nvCxnSpPr>
        <p:spPr>
          <a:xfrm flipV="1">
            <a:off x="2269782" y="1736125"/>
            <a:ext cx="0" cy="4844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מחבר חץ ישר 25"/>
          <p:cNvCxnSpPr>
            <a:stCxn id="21" idx="0"/>
            <a:endCxn id="20" idx="2"/>
          </p:cNvCxnSpPr>
          <p:nvPr/>
        </p:nvCxnSpPr>
        <p:spPr>
          <a:xfrm flipH="1" flipV="1">
            <a:off x="2269782" y="2650196"/>
            <a:ext cx="1" cy="4972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מחבר חץ ישר 26"/>
          <p:cNvCxnSpPr>
            <a:stCxn id="22" idx="0"/>
            <a:endCxn id="21" idx="2"/>
          </p:cNvCxnSpPr>
          <p:nvPr/>
        </p:nvCxnSpPr>
        <p:spPr>
          <a:xfrm flipH="1" flipV="1">
            <a:off x="2269783" y="3577075"/>
            <a:ext cx="1" cy="4716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מחבר חץ ישר 27"/>
          <p:cNvCxnSpPr>
            <a:stCxn id="24" idx="0"/>
            <a:endCxn id="22" idx="2"/>
          </p:cNvCxnSpPr>
          <p:nvPr/>
        </p:nvCxnSpPr>
        <p:spPr>
          <a:xfrm flipH="1" flipV="1">
            <a:off x="2269784" y="4478338"/>
            <a:ext cx="1" cy="4716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מחבר חץ ישר 28"/>
          <p:cNvCxnSpPr>
            <a:stCxn id="23" idx="0"/>
            <a:endCxn id="22" idx="2"/>
          </p:cNvCxnSpPr>
          <p:nvPr/>
        </p:nvCxnSpPr>
        <p:spPr>
          <a:xfrm flipH="1" flipV="1">
            <a:off x="2269784" y="4478338"/>
            <a:ext cx="1125634" cy="4716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פיצוץ 1 29"/>
          <p:cNvSpPr/>
          <p:nvPr/>
        </p:nvSpPr>
        <p:spPr>
          <a:xfrm>
            <a:off x="8417859" y="566717"/>
            <a:ext cx="3299012" cy="1952365"/>
          </a:xfrm>
          <a:prstGeom prst="irregularSeal1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שגיאת הידור</a:t>
            </a:r>
            <a:br>
              <a:rPr lang="en-US" dirty="0"/>
            </a:br>
            <a:r>
              <a:rPr lang="en-US" dirty="0"/>
              <a:t>compilation error</a:t>
            </a:r>
            <a:endParaRPr lang="he-IL" dirty="0"/>
          </a:p>
        </p:txBody>
      </p:sp>
      <p:sp>
        <p:nvSpPr>
          <p:cNvPr id="42" name="פיצוץ 1 41"/>
          <p:cNvSpPr/>
          <p:nvPr/>
        </p:nvSpPr>
        <p:spPr>
          <a:xfrm>
            <a:off x="4081673" y="4478338"/>
            <a:ext cx="3299012" cy="1952365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שגיאת זמן ריצה</a:t>
            </a:r>
            <a:br>
              <a:rPr lang="en-US" dirty="0"/>
            </a:br>
            <a:r>
              <a:rPr lang="en-US" dirty="0"/>
              <a:t>runtime error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272752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127031" y="122346"/>
            <a:ext cx="8229600" cy="1143000"/>
          </a:xfrm>
        </p:spPr>
        <p:txBody>
          <a:bodyPr/>
          <a:lstStyle/>
          <a:p>
            <a:r>
              <a:rPr lang="he-IL" dirty="0"/>
              <a:t>סוגי שגיאות</a:t>
            </a:r>
          </a:p>
        </p:txBody>
      </p:sp>
      <p:graphicFrame>
        <p:nvGraphicFramePr>
          <p:cNvPr id="4" name="מציין מיקום תוכן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6556753"/>
              </p:ext>
            </p:extLst>
          </p:nvPr>
        </p:nvGraphicFramePr>
        <p:xfrm>
          <a:off x="2063552" y="1052736"/>
          <a:ext cx="8229600" cy="543850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6967"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שגיאות</a:t>
                      </a:r>
                      <a:r>
                        <a:rPr lang="he-IL" baseline="0" dirty="0"/>
                        <a:t> הידור/קומפילציה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שגיאות זמן ריצה/</a:t>
                      </a:r>
                      <a:r>
                        <a:rPr lang="he-IL" baseline="0" dirty="0"/>
                        <a:t> </a:t>
                      </a:r>
                      <a:r>
                        <a:rPr lang="en-US" baseline="0" dirty="0" err="1"/>
                        <a:t>RunTime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6133"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הקומפיילר</a:t>
                      </a:r>
                      <a:r>
                        <a:rPr lang="he-IL" baseline="0" dirty="0"/>
                        <a:t> "טיפש" – מכיר רק את </a:t>
                      </a:r>
                      <a:r>
                        <a:rPr lang="he-IL" baseline="0" dirty="0">
                          <a:solidFill>
                            <a:srgbClr val="00B050"/>
                          </a:solidFill>
                        </a:rPr>
                        <a:t>טיפוסי ההפניות </a:t>
                      </a:r>
                      <a:r>
                        <a:rPr lang="he-IL" baseline="0" dirty="0"/>
                        <a:t>של העצמים (ואת היררכיית המחלקות)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המחשב "חכם" – מכיר את </a:t>
                      </a:r>
                      <a:r>
                        <a:rPr lang="he-IL" dirty="0">
                          <a:solidFill>
                            <a:srgbClr val="00B050"/>
                          </a:solidFill>
                        </a:rPr>
                        <a:t>הטיפוס הפיזי </a:t>
                      </a:r>
                      <a:r>
                        <a:rPr lang="he-IL" dirty="0" err="1"/>
                        <a:t>האמיתי</a:t>
                      </a:r>
                      <a:r>
                        <a:rPr lang="he-IL" dirty="0"/>
                        <a:t> של</a:t>
                      </a:r>
                      <a:r>
                        <a:rPr lang="he-IL" baseline="0" dirty="0"/>
                        <a:t> העצם בזיכרון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2352">
                <a:tc>
                  <a:txBody>
                    <a:bodyPr/>
                    <a:lstStyle/>
                    <a:p>
                      <a:pPr marL="285750" indent="-285750" rtl="1">
                        <a:buFont typeface="Arial" panose="020B0604020202020204" pitchFamily="34" charset="0"/>
                        <a:buChar char="•"/>
                      </a:pPr>
                      <a:r>
                        <a:rPr lang="he-IL" dirty="0"/>
                        <a:t>כשמנסים לעשות המרה כלפי מטה באופן לא מפורש</a:t>
                      </a:r>
                      <a:br>
                        <a:rPr lang="en-US" dirty="0"/>
                      </a:br>
                      <a:r>
                        <a:rPr lang="he-IL" dirty="0">
                          <a:solidFill>
                            <a:srgbClr val="FF0000"/>
                          </a:solidFill>
                        </a:rPr>
                        <a:t>מופיע</a:t>
                      </a:r>
                      <a:r>
                        <a:rPr lang="he-IL" baseline="0" dirty="0">
                          <a:solidFill>
                            <a:srgbClr val="FF0000"/>
                          </a:solidFill>
                        </a:rPr>
                        <a:t> הרבה </a:t>
                      </a:r>
                      <a:r>
                        <a:rPr lang="he-IL" dirty="0">
                          <a:solidFill>
                            <a:srgbClr val="FF0000"/>
                          </a:solidFill>
                        </a:rPr>
                        <a:t>בבגרות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rtl="1"/>
                      <a:r>
                        <a:rPr lang="he-IL" dirty="0"/>
                        <a:t>רק במקרה יחיד (בהקשר של הורשה):</a:t>
                      </a:r>
                      <a:br>
                        <a:rPr lang="en-US" dirty="0"/>
                      </a:br>
                      <a:r>
                        <a:rPr lang="he-IL" dirty="0"/>
                        <a:t>לאחר שעשינו המרה מפורשת</a:t>
                      </a:r>
                      <a:r>
                        <a:rPr lang="he-IL" baseline="0" dirty="0"/>
                        <a:t> כלפי מטה שעברה קומפילציה, יכול להיות שבזמן ריצה האובייקט עצמו בזיכרון אינו מהטיפוס שהמרנו אליו</a:t>
                      </a:r>
                      <a:endParaRPr lang="he-IL" dirty="0"/>
                    </a:p>
                    <a:p>
                      <a:pPr rtl="1"/>
                      <a:r>
                        <a:rPr lang="he-IL" dirty="0"/>
                        <a:t>-לכן חשוב להשתמש באופרטור </a:t>
                      </a:r>
                      <a:r>
                        <a:rPr lang="en-US" dirty="0"/>
                        <a:t>is</a:t>
                      </a:r>
                      <a:endParaRPr lang="he-IL" dirty="0"/>
                    </a:p>
                    <a:p>
                      <a:pPr rtl="1"/>
                      <a:r>
                        <a:rPr lang="he-IL" dirty="0"/>
                        <a:t>-לכן</a:t>
                      </a:r>
                      <a:r>
                        <a:rPr lang="he-IL" baseline="0" dirty="0"/>
                        <a:t> אומרים שהמרה כלפי מטה "מסוכנת"</a:t>
                      </a:r>
                      <a:endParaRPr lang="he-IL" dirty="0"/>
                    </a:p>
                    <a:p>
                      <a:pPr rtl="1"/>
                      <a:r>
                        <a:rPr lang="he-IL" dirty="0"/>
                        <a:t>-לכן</a:t>
                      </a:r>
                      <a:r>
                        <a:rPr lang="he-IL" baseline="0" dirty="0"/>
                        <a:t> המרה כלפי מטה חייבת להיות מפורשת (בסוגריים) – זאת בעצם הצהרת כוונות מצד המתכנתת שהאחריות היא עליה והיא יודעת מה היא עושה </a:t>
                      </a:r>
                      <a:r>
                        <a:rPr lang="he-IL" baseline="0" dirty="0">
                          <a:sym typeface="Wingdings" panose="05000000000000000000" pitchFamily="2" charset="2"/>
                        </a:rPr>
                        <a:t>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2266">
                <a:tc>
                  <a:txBody>
                    <a:bodyPr/>
                    <a:lstStyle/>
                    <a:p>
                      <a:pPr marL="285750" indent="-285750" rtl="1">
                        <a:buFont typeface="Arial" panose="020B0604020202020204" pitchFamily="34" charset="0"/>
                        <a:buChar char="•"/>
                      </a:pPr>
                      <a:r>
                        <a:rPr lang="he-IL" dirty="0"/>
                        <a:t>כשמנסים לעשות</a:t>
                      </a:r>
                      <a:r>
                        <a:rPr lang="he-IL" baseline="0" dirty="0"/>
                        <a:t> המרה כלפי מטה/מעלה באופן מפורש אבל אין מסלול בעץ ההורשה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72363">
                <a:tc>
                  <a:txBody>
                    <a:bodyPr/>
                    <a:lstStyle/>
                    <a:p>
                      <a:pPr marL="285750" marR="0" lvl="0" indent="-28575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e-IL" baseline="0" dirty="0"/>
                        <a:t>כשמנסים להפעיל פעולה על הפנייה שבמחלקתה או באחד האבות הקדמונים שלה הפעולה אינה מוגדרת</a:t>
                      </a:r>
                      <a:br>
                        <a:rPr lang="en-US" baseline="0" dirty="0"/>
                      </a:br>
                      <a:r>
                        <a:rPr lang="he-IL" baseline="0" dirty="0"/>
                        <a:t>(כדי לתקן יש צורך בהמרה כלפי מטה לטיפוס שבו הפעולה מוגדרת, אבל עדיין אפשר לעוף בזמן ריצה)</a:t>
                      </a:r>
                      <a:br>
                        <a:rPr lang="en-US" baseline="0" dirty="0"/>
                      </a:br>
                      <a:r>
                        <a:rPr lang="he-IL" baseline="0" dirty="0">
                          <a:solidFill>
                            <a:srgbClr val="FF0000"/>
                          </a:solidFill>
                        </a:rPr>
                        <a:t>מופיע הרבה בבגרות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D5DABFFF-84DB-4063-B341-283851EC58AA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1844566" y="605005"/>
            <a:ext cx="4893878" cy="365125"/>
          </a:xfrm>
          <a:prstGeom prst="rect">
            <a:avLst/>
          </a:prstGeom>
        </p:spPr>
        <p:txBody>
          <a:bodyPr/>
          <a:lstStyle/>
          <a:p>
            <a:r>
              <a:rPr lang="he-IL" dirty="0"/>
              <a:t>פותח ונערך ע"י שירה בקל </a:t>
            </a:r>
            <a:r>
              <a:rPr lang="en-US" dirty="0"/>
              <a:t>shira.bakal@gmail.com</a:t>
            </a:r>
          </a:p>
        </p:txBody>
      </p:sp>
    </p:spTree>
    <p:extLst>
      <p:ext uri="{BB962C8B-B14F-4D97-AF65-F5344CB8AC3E}">
        <p14:creationId xmlns:p14="http://schemas.microsoft.com/office/powerpoint/2010/main" val="75954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מלבן מעוגל 14"/>
          <p:cNvSpPr/>
          <p:nvPr/>
        </p:nvSpPr>
        <p:spPr>
          <a:xfrm>
            <a:off x="6096000" y="766273"/>
            <a:ext cx="1368152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dirty="0"/>
              <a:t>האם בודקים המרה או </a:t>
            </a:r>
            <a:br>
              <a:rPr lang="en-US" sz="1400" dirty="0"/>
            </a:br>
            <a:r>
              <a:rPr lang="he-IL" sz="1400" dirty="0"/>
              <a:t>זימון פעולה?*</a:t>
            </a:r>
          </a:p>
        </p:txBody>
      </p:sp>
      <p:sp>
        <p:nvSpPr>
          <p:cNvPr id="16" name="מלבן מעוגל 15"/>
          <p:cNvSpPr/>
          <p:nvPr/>
        </p:nvSpPr>
        <p:spPr>
          <a:xfrm>
            <a:off x="4007768" y="1700636"/>
            <a:ext cx="1368152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dirty="0"/>
              <a:t>האם מתבצעת המרה מפורשת?</a:t>
            </a:r>
          </a:p>
        </p:txBody>
      </p:sp>
      <p:sp>
        <p:nvSpPr>
          <p:cNvPr id="17" name="מלבן מעוגל 16"/>
          <p:cNvSpPr/>
          <p:nvPr/>
        </p:nvSpPr>
        <p:spPr>
          <a:xfrm>
            <a:off x="2122115" y="2876526"/>
            <a:ext cx="1800199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dirty="0"/>
              <a:t>a=b</a:t>
            </a:r>
            <a:r>
              <a:rPr lang="he-IL" sz="1400" dirty="0"/>
              <a:t> או</a:t>
            </a:r>
            <a:endParaRPr lang="en-US" sz="1400" dirty="0"/>
          </a:p>
          <a:p>
            <a:pPr algn="ctr"/>
            <a:r>
              <a:rPr lang="en-US" sz="1400" dirty="0"/>
              <a:t>  a = new B()</a:t>
            </a:r>
          </a:p>
          <a:p>
            <a:pPr algn="ctr"/>
            <a:r>
              <a:rPr lang="he-IL" sz="1400" dirty="0"/>
              <a:t>קראו מימין לשמאל: האם </a:t>
            </a:r>
            <a:r>
              <a:rPr lang="en-US" sz="1400" dirty="0"/>
              <a:t>B</a:t>
            </a:r>
            <a:r>
              <a:rPr lang="he-IL" sz="1400" dirty="0"/>
              <a:t> יורש/הוא מ-</a:t>
            </a:r>
            <a:r>
              <a:rPr lang="en-US" sz="1400" dirty="0"/>
              <a:t>A</a:t>
            </a:r>
            <a:r>
              <a:rPr lang="he-IL" sz="1400" dirty="0"/>
              <a:t>?</a:t>
            </a:r>
          </a:p>
        </p:txBody>
      </p:sp>
      <p:sp>
        <p:nvSpPr>
          <p:cNvPr id="18" name="מלבן מעוגל 17"/>
          <p:cNvSpPr/>
          <p:nvPr/>
        </p:nvSpPr>
        <p:spPr>
          <a:xfrm>
            <a:off x="1237061" y="4049964"/>
            <a:ext cx="1152128" cy="72008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dirty="0"/>
              <a:t>שגיאת קומפילציה</a:t>
            </a:r>
          </a:p>
        </p:txBody>
      </p:sp>
      <p:sp>
        <p:nvSpPr>
          <p:cNvPr id="19" name="מלבן מעוגל 18"/>
          <p:cNvSpPr/>
          <p:nvPr/>
        </p:nvSpPr>
        <p:spPr>
          <a:xfrm>
            <a:off x="3719736" y="4013165"/>
            <a:ext cx="936104" cy="792088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dirty="0"/>
              <a:t>תקין</a:t>
            </a:r>
          </a:p>
        </p:txBody>
      </p:sp>
      <p:sp>
        <p:nvSpPr>
          <p:cNvPr id="20" name="מלבן מעוגל 19"/>
          <p:cNvSpPr/>
          <p:nvPr/>
        </p:nvSpPr>
        <p:spPr>
          <a:xfrm>
            <a:off x="5447928" y="2876526"/>
            <a:ext cx="1368152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dirty="0"/>
              <a:t>האם יש מסלול בעץ ההורשה</a:t>
            </a:r>
          </a:p>
        </p:txBody>
      </p:sp>
      <p:sp>
        <p:nvSpPr>
          <p:cNvPr id="21" name="מלבן מעוגל 20"/>
          <p:cNvSpPr/>
          <p:nvPr/>
        </p:nvSpPr>
        <p:spPr>
          <a:xfrm>
            <a:off x="4727848" y="4013165"/>
            <a:ext cx="1116124" cy="792088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dirty="0"/>
              <a:t>שגיאת קומפילציה</a:t>
            </a:r>
          </a:p>
        </p:txBody>
      </p:sp>
      <p:sp>
        <p:nvSpPr>
          <p:cNvPr id="23" name="מלבן מעוגל 22"/>
          <p:cNvSpPr/>
          <p:nvPr/>
        </p:nvSpPr>
        <p:spPr>
          <a:xfrm>
            <a:off x="7896200" y="1740617"/>
            <a:ext cx="2067244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dirty="0"/>
              <a:t>האם הפעולה קיימת בטיפוס (שאליו ממירים) או באחד האבות שלו?</a:t>
            </a:r>
          </a:p>
        </p:txBody>
      </p:sp>
      <p:sp>
        <p:nvSpPr>
          <p:cNvPr id="24" name="מלבן מעוגל 23"/>
          <p:cNvSpPr/>
          <p:nvPr/>
        </p:nvSpPr>
        <p:spPr>
          <a:xfrm>
            <a:off x="7179408" y="2885418"/>
            <a:ext cx="1044116" cy="792088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dirty="0"/>
              <a:t>שגיאת קומפילציה</a:t>
            </a:r>
          </a:p>
        </p:txBody>
      </p:sp>
      <p:sp>
        <p:nvSpPr>
          <p:cNvPr id="25" name="מלבן מעוגל 24"/>
          <p:cNvSpPr/>
          <p:nvPr/>
        </p:nvSpPr>
        <p:spPr>
          <a:xfrm>
            <a:off x="9624392" y="2890509"/>
            <a:ext cx="936104" cy="72008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dirty="0"/>
              <a:t>תקין</a:t>
            </a:r>
          </a:p>
        </p:txBody>
      </p:sp>
      <p:cxnSp>
        <p:nvCxnSpPr>
          <p:cNvPr id="30" name="מחבר מרפקי 29"/>
          <p:cNvCxnSpPr>
            <a:endCxn id="23" idx="0"/>
          </p:cNvCxnSpPr>
          <p:nvPr/>
        </p:nvCxnSpPr>
        <p:spPr>
          <a:xfrm>
            <a:off x="7464152" y="1160577"/>
            <a:ext cx="1465670" cy="58004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מחבר מרפקי 31"/>
          <p:cNvCxnSpPr>
            <a:endCxn id="16" idx="0"/>
          </p:cNvCxnSpPr>
          <p:nvPr/>
        </p:nvCxnSpPr>
        <p:spPr>
          <a:xfrm rot="10800000" flipV="1">
            <a:off x="4691844" y="1160576"/>
            <a:ext cx="1404156" cy="54006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מחבר מרפקי 33"/>
          <p:cNvCxnSpPr>
            <a:stCxn id="23" idx="1"/>
            <a:endCxn id="24" idx="0"/>
          </p:cNvCxnSpPr>
          <p:nvPr/>
        </p:nvCxnSpPr>
        <p:spPr>
          <a:xfrm rot="10800000" flipV="1">
            <a:off x="7701466" y="2136661"/>
            <a:ext cx="194734" cy="74875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מחבר מרפקי 35"/>
          <p:cNvCxnSpPr>
            <a:stCxn id="23" idx="3"/>
          </p:cNvCxnSpPr>
          <p:nvPr/>
        </p:nvCxnSpPr>
        <p:spPr>
          <a:xfrm>
            <a:off x="9963444" y="2136662"/>
            <a:ext cx="129000" cy="74875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מחבר מרפקי 37"/>
          <p:cNvCxnSpPr>
            <a:stCxn id="16" idx="3"/>
            <a:endCxn id="20" idx="0"/>
          </p:cNvCxnSpPr>
          <p:nvPr/>
        </p:nvCxnSpPr>
        <p:spPr>
          <a:xfrm>
            <a:off x="5375920" y="2096680"/>
            <a:ext cx="756084" cy="77984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מחבר מרפקי 39"/>
          <p:cNvCxnSpPr>
            <a:stCxn id="16" idx="1"/>
            <a:endCxn id="17" idx="0"/>
          </p:cNvCxnSpPr>
          <p:nvPr/>
        </p:nvCxnSpPr>
        <p:spPr>
          <a:xfrm rot="10800000" flipV="1">
            <a:off x="3022216" y="2096680"/>
            <a:ext cx="985553" cy="77984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מחבר מרפקי 43"/>
          <p:cNvCxnSpPr>
            <a:stCxn id="20" idx="1"/>
            <a:endCxn id="21" idx="0"/>
          </p:cNvCxnSpPr>
          <p:nvPr/>
        </p:nvCxnSpPr>
        <p:spPr>
          <a:xfrm rot="10800000" flipV="1">
            <a:off x="5285910" y="3272570"/>
            <a:ext cx="162018" cy="74059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מחבר מרפקי 45"/>
          <p:cNvCxnSpPr>
            <a:stCxn id="17" idx="3"/>
            <a:endCxn id="19" idx="0"/>
          </p:cNvCxnSpPr>
          <p:nvPr/>
        </p:nvCxnSpPr>
        <p:spPr>
          <a:xfrm>
            <a:off x="3922314" y="3272570"/>
            <a:ext cx="265474" cy="74059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מחבר מרפקי 47"/>
          <p:cNvCxnSpPr>
            <a:stCxn id="17" idx="1"/>
            <a:endCxn id="18" idx="0"/>
          </p:cNvCxnSpPr>
          <p:nvPr/>
        </p:nvCxnSpPr>
        <p:spPr>
          <a:xfrm rot="10800000" flipV="1">
            <a:off x="1813125" y="3272570"/>
            <a:ext cx="308990" cy="77739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7449437" y="838281"/>
            <a:ext cx="138286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he-IL" dirty="0"/>
              <a:t>זימון פעולה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636060" y="2912130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כן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3775066" y="2903238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כן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261782" y="1715106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כן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9906151" y="1735516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כן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159896" y="838281"/>
            <a:ext cx="93610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המרה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434168" y="1759019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לא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4976891" y="2921717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לא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1622058" y="2923505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לא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3503712" y="1740617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לא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415479" y="2005059"/>
            <a:ext cx="273630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(ניסיון המרה כלפי מעלה)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343472" y="6402814"/>
            <a:ext cx="9289032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/>
              <a:t>* אם יש גם המרה וגם זימון פעולה על הטיפוס המומר, נבדוק קודם את ההמרה ורק לאחר מכן את זימון הפעולה</a:t>
            </a:r>
          </a:p>
        </p:txBody>
      </p:sp>
      <p:sp>
        <p:nvSpPr>
          <p:cNvPr id="72" name="מלבן 71"/>
          <p:cNvSpPr/>
          <p:nvPr/>
        </p:nvSpPr>
        <p:spPr>
          <a:xfrm>
            <a:off x="5661824" y="-34196"/>
            <a:ext cx="503452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1600" dirty="0"/>
              <a:t>הקומפיילר "טיפש" – מכיר רק את </a:t>
            </a:r>
            <a:r>
              <a:rPr lang="he-IL" sz="1600" dirty="0">
                <a:solidFill>
                  <a:srgbClr val="00B050"/>
                </a:solidFill>
              </a:rPr>
              <a:t>טיפוסי ההפניות </a:t>
            </a:r>
            <a:r>
              <a:rPr lang="he-IL" sz="1600" dirty="0"/>
              <a:t>של העצמים</a:t>
            </a:r>
          </a:p>
        </p:txBody>
      </p:sp>
      <p:sp>
        <p:nvSpPr>
          <p:cNvPr id="73" name="מלבן 72"/>
          <p:cNvSpPr/>
          <p:nvPr/>
        </p:nvSpPr>
        <p:spPr>
          <a:xfrm>
            <a:off x="1773393" y="209333"/>
            <a:ext cx="890774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1600" dirty="0"/>
              <a:t>המחשב "חכם" – מכיר את </a:t>
            </a:r>
            <a:r>
              <a:rPr lang="he-IL" sz="1600" dirty="0">
                <a:solidFill>
                  <a:srgbClr val="00B050"/>
                </a:solidFill>
              </a:rPr>
              <a:t>הטיפוס הפיזי </a:t>
            </a:r>
            <a:r>
              <a:rPr lang="he-IL" sz="1600" dirty="0" err="1"/>
              <a:t>האמיתי</a:t>
            </a:r>
            <a:r>
              <a:rPr lang="he-IL" sz="1600" dirty="0"/>
              <a:t> של העצם בזיכרון</a:t>
            </a:r>
          </a:p>
        </p:txBody>
      </p:sp>
      <p:sp>
        <p:nvSpPr>
          <p:cNvPr id="76" name="מלבן מעוגל 75"/>
          <p:cNvSpPr/>
          <p:nvPr/>
        </p:nvSpPr>
        <p:spPr>
          <a:xfrm>
            <a:off x="6384032" y="4040896"/>
            <a:ext cx="1368152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dirty="0"/>
              <a:t>האם ההמרה כלפי מטה?</a:t>
            </a:r>
          </a:p>
        </p:txBody>
      </p:sp>
      <p:sp>
        <p:nvSpPr>
          <p:cNvPr id="77" name="מלבן מעוגל 76"/>
          <p:cNvSpPr/>
          <p:nvPr/>
        </p:nvSpPr>
        <p:spPr>
          <a:xfrm>
            <a:off x="5617323" y="5042351"/>
            <a:ext cx="936104" cy="604243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dirty="0"/>
              <a:t>תקין</a:t>
            </a:r>
          </a:p>
        </p:txBody>
      </p:sp>
      <p:sp>
        <p:nvSpPr>
          <p:cNvPr id="78" name="מלבן מעוגל 77"/>
          <p:cNvSpPr/>
          <p:nvPr/>
        </p:nvSpPr>
        <p:spPr>
          <a:xfrm>
            <a:off x="7629458" y="4862552"/>
            <a:ext cx="1850918" cy="9280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dirty="0"/>
              <a:t>האם הטיפוס בזיכרון הוא באמת מהטיפוס שאליו ממירים?</a:t>
            </a:r>
            <a:br>
              <a:rPr lang="en-US" sz="1400" dirty="0"/>
            </a:br>
            <a:r>
              <a:rPr lang="he-IL" sz="1400" dirty="0"/>
              <a:t>(או יורש ממנו)</a:t>
            </a:r>
          </a:p>
        </p:txBody>
      </p:sp>
      <p:sp>
        <p:nvSpPr>
          <p:cNvPr id="89" name="מלבן מעוגל 88"/>
          <p:cNvSpPr/>
          <p:nvPr/>
        </p:nvSpPr>
        <p:spPr>
          <a:xfrm>
            <a:off x="6657350" y="5798582"/>
            <a:ext cx="950818" cy="604232"/>
          </a:xfrm>
          <a:prstGeom prst="roundRect">
            <a:avLst/>
          </a:prstGeom>
          <a:solidFill>
            <a:srgbClr val="FF000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dirty="0"/>
              <a:t>שגיאת זמן ריצה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5951984" y="4069349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לא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7608168" y="4069349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כן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7176120" y="4984866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לא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9336360" y="5003884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כן</a:t>
            </a:r>
          </a:p>
        </p:txBody>
      </p:sp>
      <p:cxnSp>
        <p:nvCxnSpPr>
          <p:cNvPr id="123" name="מחבר מרפקי 122"/>
          <p:cNvCxnSpPr>
            <a:stCxn id="76" idx="1"/>
            <a:endCxn id="77" idx="0"/>
          </p:cNvCxnSpPr>
          <p:nvPr/>
        </p:nvCxnSpPr>
        <p:spPr>
          <a:xfrm rot="10800000" flipV="1">
            <a:off x="6085377" y="4400936"/>
            <a:ext cx="298657" cy="64141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מחבר מרפקי 124"/>
          <p:cNvCxnSpPr>
            <a:stCxn id="76" idx="3"/>
            <a:endCxn id="78" idx="0"/>
          </p:cNvCxnSpPr>
          <p:nvPr/>
        </p:nvCxnSpPr>
        <p:spPr>
          <a:xfrm>
            <a:off x="7752185" y="4400937"/>
            <a:ext cx="802733" cy="46161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5591945" y="4366674"/>
            <a:ext cx="86409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/>
              <a:t>(כלפי מעלה)</a:t>
            </a:r>
          </a:p>
        </p:txBody>
      </p:sp>
      <p:cxnSp>
        <p:nvCxnSpPr>
          <p:cNvPr id="128" name="מחבר מרפקי 127"/>
          <p:cNvCxnSpPr>
            <a:stCxn id="20" idx="3"/>
            <a:endCxn id="76" idx="0"/>
          </p:cNvCxnSpPr>
          <p:nvPr/>
        </p:nvCxnSpPr>
        <p:spPr>
          <a:xfrm>
            <a:off x="6816080" y="3272570"/>
            <a:ext cx="252028" cy="76832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מלבן מעוגל 129"/>
          <p:cNvSpPr/>
          <p:nvPr/>
        </p:nvSpPr>
        <p:spPr>
          <a:xfrm>
            <a:off x="9552384" y="5812987"/>
            <a:ext cx="936104" cy="604243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dirty="0"/>
              <a:t>תקין</a:t>
            </a:r>
          </a:p>
        </p:txBody>
      </p:sp>
      <p:cxnSp>
        <p:nvCxnSpPr>
          <p:cNvPr id="133" name="מחבר מרפקי 132"/>
          <p:cNvCxnSpPr>
            <a:stCxn id="78" idx="3"/>
            <a:endCxn id="130" idx="0"/>
          </p:cNvCxnSpPr>
          <p:nvPr/>
        </p:nvCxnSpPr>
        <p:spPr>
          <a:xfrm>
            <a:off x="9480376" y="5326564"/>
            <a:ext cx="540060" cy="48642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מחבר מרפקי 134"/>
          <p:cNvCxnSpPr>
            <a:stCxn id="78" idx="1"/>
            <a:endCxn id="89" idx="0"/>
          </p:cNvCxnSpPr>
          <p:nvPr/>
        </p:nvCxnSpPr>
        <p:spPr>
          <a:xfrm rot="10800000" flipV="1">
            <a:off x="7132761" y="5326563"/>
            <a:ext cx="496699" cy="47201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991544" y="188641"/>
            <a:ext cx="720080" cy="383095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dirty="0">
                <a:solidFill>
                  <a:srgbClr val="7030A0"/>
                </a:solidFill>
              </a:rPr>
              <a:t>A</a:t>
            </a:r>
            <a:endParaRPr lang="he-IL" dirty="0">
              <a:solidFill>
                <a:srgbClr val="7030A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991544" y="835144"/>
            <a:ext cx="720080" cy="38309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B</a:t>
            </a:r>
            <a:endParaRPr lang="he-IL" dirty="0">
              <a:solidFill>
                <a:srgbClr val="C00000"/>
              </a:solidFill>
            </a:endParaRPr>
          </a:p>
        </p:txBody>
      </p:sp>
      <p:cxnSp>
        <p:nvCxnSpPr>
          <p:cNvPr id="5" name="מחבר חץ ישר 4"/>
          <p:cNvCxnSpPr>
            <a:stCxn id="63" idx="0"/>
            <a:endCxn id="3" idx="2"/>
          </p:cNvCxnSpPr>
          <p:nvPr/>
        </p:nvCxnSpPr>
        <p:spPr>
          <a:xfrm flipV="1">
            <a:off x="2351584" y="571735"/>
            <a:ext cx="0" cy="2634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135561" y="1239694"/>
            <a:ext cx="64807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dirty="0"/>
              <a:t>A </a:t>
            </a:r>
            <a:r>
              <a:rPr lang="en-US" dirty="0" err="1"/>
              <a:t>a</a:t>
            </a:r>
            <a:r>
              <a:rPr lang="en-US" dirty="0"/>
              <a:t>; B </a:t>
            </a:r>
            <a:r>
              <a:rPr lang="en-US" dirty="0" err="1"/>
              <a:t>b</a:t>
            </a:r>
            <a:r>
              <a:rPr lang="en-US" dirty="0"/>
              <a:t>;</a:t>
            </a:r>
            <a:endParaRPr lang="he-IL" dirty="0"/>
          </a:p>
        </p:txBody>
      </p:sp>
      <p:sp>
        <p:nvSpPr>
          <p:cNvPr id="64" name="Footer Placeholder 3">
            <a:extLst>
              <a:ext uri="{FF2B5EF4-FFF2-40B4-BE49-F238E27FC236}">
                <a16:creationId xmlns:a16="http://schemas.microsoft.com/office/drawing/2014/main" id="{D5DABFFF-84DB-4063-B341-283851EC58AA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92826" y="5222800"/>
            <a:ext cx="3296761" cy="365125"/>
          </a:xfrm>
          <a:prstGeom prst="rect">
            <a:avLst/>
          </a:prstGeom>
        </p:spPr>
        <p:txBody>
          <a:bodyPr/>
          <a:lstStyle/>
          <a:p>
            <a:r>
              <a:rPr lang="he-IL" dirty="0"/>
              <a:t>פותח ונערך ע"י שירה בקל </a:t>
            </a:r>
            <a:r>
              <a:rPr lang="en-US" dirty="0"/>
              <a:t>shira.bakal@gmail.com</a:t>
            </a:r>
          </a:p>
        </p:txBody>
      </p:sp>
      <p:sp>
        <p:nvSpPr>
          <p:cNvPr id="65" name="מלבן 64"/>
          <p:cNvSpPr/>
          <p:nvPr/>
        </p:nvSpPr>
        <p:spPr>
          <a:xfrm>
            <a:off x="1764207" y="440556"/>
            <a:ext cx="890774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1600" dirty="0"/>
              <a:t>קודם בודקים קומפילציה ורק לאחר מכן זמן ריצה</a:t>
            </a:r>
          </a:p>
        </p:txBody>
      </p:sp>
    </p:spTree>
    <p:extLst>
      <p:ext uri="{BB962C8B-B14F-4D97-AF65-F5344CB8AC3E}">
        <p14:creationId xmlns:p14="http://schemas.microsoft.com/office/powerpoint/2010/main" val="1518257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שיעורי בית</a:t>
            </a: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382" y="203513"/>
            <a:ext cx="6637390" cy="6389553"/>
          </a:xfrm>
          <a:prstGeom prst="rect">
            <a:avLst/>
          </a:prstGeom>
        </p:spPr>
      </p:pic>
      <p:pic>
        <p:nvPicPr>
          <p:cNvPr id="5" name="תמונה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1099" y="4741687"/>
            <a:ext cx="3743847" cy="1457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6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שיעורי בית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/>
              <a:t>תפתרו את כל ה-15 כמובן </a:t>
            </a:r>
            <a:r>
              <a:rPr lang="he-IL" dirty="0">
                <a:sym typeface="Wingdings" panose="05000000000000000000" pitchFamily="2" charset="2"/>
              </a:rPr>
              <a:t></a:t>
            </a:r>
            <a:endParaRPr lang="he-IL" dirty="0"/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92" y="365125"/>
            <a:ext cx="6498631" cy="6398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2315800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4292</TotalTime>
  <Words>422</Words>
  <Application>Microsoft Office PowerPoint</Application>
  <PresentationFormat>מסך רחב</PresentationFormat>
  <Paragraphs>78</Paragraphs>
  <Slides>5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ערכת נושא Office</vt:lpstr>
      <vt:lpstr>יחידה חמישית תמ"ע – סוגי שגיאות</vt:lpstr>
      <vt:lpstr>סוגי שגיאות</vt:lpstr>
      <vt:lpstr>מצגת של PowerPoint‏</vt:lpstr>
      <vt:lpstr>שיעורי בית</vt:lpstr>
      <vt:lpstr>שיעורי בית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סוגי שגיאות</dc:title>
  <dc:creator>שירה בקל</dc:creator>
  <cp:lastModifiedBy>USER</cp:lastModifiedBy>
  <cp:revision>44</cp:revision>
  <cp:lastPrinted>2020-05-07T18:27:32Z</cp:lastPrinted>
  <dcterms:created xsi:type="dcterms:W3CDTF">2020-05-03T19:49:36Z</dcterms:created>
  <dcterms:modified xsi:type="dcterms:W3CDTF">2025-03-13T09:43:36Z</dcterms:modified>
</cp:coreProperties>
</file>